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AF99DA7-61B7-4856-B7B0-0DD964E8C997}">
  <a:tblStyle styleId="{5AF99DA7-61B7-4856-B7B0-0DD964E8C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italic.fntdata"/><Relationship Id="rId12" Type="http://schemas.openxmlformats.org/officeDocument/2006/relationships/slide" Target="slides/slide6.xml"/><Relationship Id="rId56" Type="http://schemas.openxmlformats.org/officeDocument/2006/relationships/font" Target="fonts/Robo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a fairly quick slide, everybody knows the dataset...and the overall goal.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Dataset was already scaled (unlikely)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Ames was isolated from the housing market crash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quick slide, outlines our presentation to the audience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Neural net - between the amount of time to find the right parameters and model, as well as having to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“Why did you choose your methodology?”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“How was this implemented?”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“Why does this work?”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“How did you verify results?”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“Why is this method superior to what is used in the industry?”</a:t>
            </a:r>
            <a:endParaRPr/>
          </a:p>
          <a:p>
            <a:pPr indent="0" lvl="0" mar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“Why did you choose your methodology?”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“How was this implemented?”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“Why does this work?”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“How did you verify results?”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“Why is this method superior to what is used in the industry?”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“Why did you choose your methodology?”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“How was this implemented?”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“Why does this work?”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“How did you verify results?”</a:t>
            </a:r>
            <a:endParaRPr sz="15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“Why is this method superior to what is used in the industry?”</a:t>
            </a:r>
            <a:endParaRPr/>
          </a:p>
          <a:p>
            <a:pPr indent="0" lvl="0" mar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quick slide, outlines our presentation to the audience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quick slide, outlines our presentation to the audience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Create a way to quickly implement, train, validate and create predictions from multiple models that can be stacked or averaged.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Why did average work better than xg/linear? 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score lines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quick slide, outlines our presentation to the audience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quick slide, outlines our presentation to the audience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may have been better to have an OOB dataset (20% of data) to get more accurate approximations of our error. This means less data to train on though! 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Did we overfit to our training set? Hard for us to say for sure...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quick slide, outlines our presentation to the audience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 &amp; Subtitle">
  <p:cSld name="Main Title &amp;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381000" y="883820"/>
            <a:ext cx="83685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172950"/>
            <a:ext cx="9143999" cy="39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Price Prediction</a:t>
            </a:r>
            <a:endParaRPr/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Competition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Avengers</a:t>
            </a:r>
            <a:r>
              <a:rPr lang="en" sz="1600"/>
              <a:t>: 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Andrew Dodd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Michael Goldman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Peter Yang 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Roger Ren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929975" y="3591725"/>
            <a:ext cx="371500" cy="3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600" y="3947000"/>
            <a:ext cx="316651" cy="31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6363" y="4429602"/>
            <a:ext cx="316650" cy="3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8824" y="4125383"/>
            <a:ext cx="271725" cy="2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274875" y="264875"/>
            <a:ext cx="8132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Preparation: Pipeline</a:t>
            </a:r>
            <a:endParaRPr b="1"/>
          </a:p>
        </p:txBody>
      </p:sp>
      <p:sp>
        <p:nvSpPr>
          <p:cNvPr id="215" name="Shape 215"/>
          <p:cNvSpPr txBox="1"/>
          <p:nvPr/>
        </p:nvSpPr>
        <p:spPr>
          <a:xfrm>
            <a:off x="0" y="2388450"/>
            <a:ext cx="1083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(1460 × 81)</a:t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978950" y="2545350"/>
            <a:ext cx="450600" cy="20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3990600" y="2596750"/>
            <a:ext cx="450600" cy="20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Shape 218"/>
          <p:cNvGrpSpPr/>
          <p:nvPr/>
        </p:nvGrpSpPr>
        <p:grpSpPr>
          <a:xfrm>
            <a:off x="1572625" y="1010850"/>
            <a:ext cx="2274900" cy="3278700"/>
            <a:chOff x="1572625" y="1010850"/>
            <a:chExt cx="2274900" cy="3278700"/>
          </a:xfrm>
        </p:grpSpPr>
        <p:sp>
          <p:nvSpPr>
            <p:cNvPr id="219" name="Shape 219"/>
            <p:cNvSpPr/>
            <p:nvPr/>
          </p:nvSpPr>
          <p:spPr>
            <a:xfrm>
              <a:off x="1572625" y="1010850"/>
              <a:ext cx="2274900" cy="3278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839925" y="1367450"/>
              <a:ext cx="1740300" cy="3666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Data imputation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1839925" y="2055975"/>
              <a:ext cx="1740300" cy="3666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Remove low variance col.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839925" y="2670663"/>
              <a:ext cx="1740300" cy="3666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Remove duplicates of high collinearity col.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839925" y="3378600"/>
              <a:ext cx="1740300" cy="3666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Remove outlier rows</a:t>
              </a:r>
              <a:endParaRPr sz="1000">
                <a:solidFill>
                  <a:schemeClr val="lt1"/>
                </a:solidFill>
              </a:endParaRPr>
            </a:p>
          </p:txBody>
        </p:sp>
      </p:grpSp>
      <p:sp>
        <p:nvSpPr>
          <p:cNvPr id="224" name="Shape 224"/>
          <p:cNvSpPr/>
          <p:nvPr/>
        </p:nvSpPr>
        <p:spPr>
          <a:xfrm>
            <a:off x="4646400" y="1010850"/>
            <a:ext cx="2274900" cy="3278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4748250" y="1327125"/>
            <a:ext cx="2071200" cy="3666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Log transform col. skew &gt; 0.8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72100" y="2670675"/>
            <a:ext cx="450600" cy="20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7673500" y="2466900"/>
            <a:ext cx="1083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Data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(1415 × 119)</a:t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4748250" y="1945650"/>
            <a:ext cx="2071200" cy="3666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Ordinal categorical data mapping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4748250" y="2496175"/>
            <a:ext cx="2071200" cy="3666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Nominal</a:t>
            </a:r>
            <a:r>
              <a:rPr lang="en" sz="1000">
                <a:solidFill>
                  <a:schemeClr val="lt1"/>
                </a:solidFill>
              </a:rPr>
              <a:t> data feature engineering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4731225" y="3059400"/>
            <a:ext cx="2071200" cy="3666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Dummify only if necessary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1967225" y="4351525"/>
            <a:ext cx="1460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4960275" y="4351525"/>
            <a:ext cx="1884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Transforming</a:t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731225" y="3622625"/>
            <a:ext cx="2071200" cy="3666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Conservative feature engineering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94725" y="221175"/>
            <a:ext cx="8132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Preparation: Outliers Tolerance</a:t>
            </a:r>
            <a:endParaRPr b="1"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50" y="2504775"/>
            <a:ext cx="2825395" cy="216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598375" y="1335050"/>
            <a:ext cx="3759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Remove outliers by +/- 3 std or 1.5 IQR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Can set ‘tolerance level’</a:t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3660425" y="1981725"/>
            <a:ext cx="1033800" cy="3666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Log transform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522150" y="1335038"/>
            <a:ext cx="2727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Remove outliers by plotting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Some obvious ones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Lack of </a:t>
            </a:r>
            <a:r>
              <a:rPr lang="en"/>
              <a:t>systemic</a:t>
            </a:r>
            <a:r>
              <a:rPr lang="en"/>
              <a:t> approach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5005475" y="1981725"/>
            <a:ext cx="955200" cy="3666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Test +/- 3 std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6279525" y="1981725"/>
            <a:ext cx="1242900" cy="3666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Tolerance Analysis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245" name="Shape 245"/>
          <p:cNvCxnSpPr>
            <a:stCxn id="241" idx="3"/>
            <a:endCxn id="243" idx="1"/>
          </p:cNvCxnSpPr>
          <p:nvPr/>
        </p:nvCxnSpPr>
        <p:spPr>
          <a:xfrm>
            <a:off x="4694225" y="2165025"/>
            <a:ext cx="3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Shape 246"/>
          <p:cNvCxnSpPr>
            <a:stCxn id="243" idx="3"/>
            <a:endCxn id="244" idx="1"/>
          </p:cNvCxnSpPr>
          <p:nvPr/>
        </p:nvCxnSpPr>
        <p:spPr>
          <a:xfrm>
            <a:off x="5960675" y="2165025"/>
            <a:ext cx="3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Shape 247"/>
          <p:cNvSpPr/>
          <p:nvPr/>
        </p:nvSpPr>
        <p:spPr>
          <a:xfrm>
            <a:off x="7841275" y="1981725"/>
            <a:ext cx="1197000" cy="3666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Masked deletion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248" name="Shape 248"/>
          <p:cNvCxnSpPr>
            <a:stCxn id="244" idx="3"/>
            <a:endCxn id="247" idx="1"/>
          </p:cNvCxnSpPr>
          <p:nvPr/>
        </p:nvCxnSpPr>
        <p:spPr>
          <a:xfrm>
            <a:off x="7522425" y="2165025"/>
            <a:ext cx="3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Shape 249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725" y="2504775"/>
            <a:ext cx="3498024" cy="21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x="279700" y="1227575"/>
            <a:ext cx="3108000" cy="344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3457500" y="1212075"/>
            <a:ext cx="5648400" cy="344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194725" y="221175"/>
            <a:ext cx="8132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Preparation:</a:t>
            </a:r>
            <a:r>
              <a:rPr b="1" lang="en"/>
              <a:t> Feature Engineering</a:t>
            </a:r>
            <a:endParaRPr b="1"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50" y="994525"/>
            <a:ext cx="3671701" cy="17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63" y="3069025"/>
            <a:ext cx="3732476" cy="17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/>
          <p:nvPr/>
        </p:nvSpPr>
        <p:spPr>
          <a:xfrm>
            <a:off x="4459425" y="1437675"/>
            <a:ext cx="2035500" cy="2649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6726900" y="1437675"/>
            <a:ext cx="2035500" cy="2649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4599625" y="1585300"/>
            <a:ext cx="1755600" cy="26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4549275" y="1647450"/>
            <a:ext cx="18558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Simple dummify:</a:t>
            </a:r>
            <a:endParaRPr b="1"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- 1 col </a:t>
            </a:r>
            <a:r>
              <a:rPr lang="en" sz="1100"/>
              <a:t>→ 9 col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lang="en" sz="1100"/>
              <a:t>Preserve</a:t>
            </a:r>
            <a:r>
              <a:rPr lang="en" sz="1100"/>
              <a:t> all information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Data set becomes sparse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Label by frequency:</a:t>
            </a:r>
            <a:endParaRPr b="1"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Lost information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Arbitrary assignment 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3" name="Shape 263"/>
          <p:cNvSpPr txBox="1"/>
          <p:nvPr/>
        </p:nvSpPr>
        <p:spPr>
          <a:xfrm>
            <a:off x="6816750" y="1647450"/>
            <a:ext cx="18558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Significant factor:</a:t>
            </a:r>
            <a:endParaRPr b="1"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Preserve the information of a single / a few dominant factor(s)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Group and label:</a:t>
            </a:r>
            <a:endParaRPr b="1"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Keeps majority of information between ‘Factor’ and ‘SalePrice’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Avoid </a:t>
            </a:r>
            <a:r>
              <a:rPr lang="en" sz="1100"/>
              <a:t>unnecessary cols count increase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Keeps dataset dense</a:t>
            </a:r>
            <a:r>
              <a:rPr lang="en" sz="1100"/>
              <a:t> 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64" name="Shape 264"/>
          <p:cNvCxnSpPr/>
          <p:nvPr/>
        </p:nvCxnSpPr>
        <p:spPr>
          <a:xfrm>
            <a:off x="784725" y="3799350"/>
            <a:ext cx="33720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5" name="Shape 265"/>
          <p:cNvCxnSpPr/>
          <p:nvPr/>
        </p:nvCxnSpPr>
        <p:spPr>
          <a:xfrm>
            <a:off x="779250" y="3539950"/>
            <a:ext cx="33720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6" name="Shape 266"/>
          <p:cNvCxnSpPr/>
          <p:nvPr/>
        </p:nvCxnSpPr>
        <p:spPr>
          <a:xfrm>
            <a:off x="784725" y="3280550"/>
            <a:ext cx="3372000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7" name="Shape 267"/>
          <p:cNvSpPr/>
          <p:nvPr/>
        </p:nvSpPr>
        <p:spPr>
          <a:xfrm rot="-1597288">
            <a:off x="1828794" y="872799"/>
            <a:ext cx="272487" cy="32454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Preparation: Only 1 Dummy</a:t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950" y="1429625"/>
            <a:ext cx="4315825" cy="30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5431000" y="2066725"/>
            <a:ext cx="32943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</a:t>
            </a:r>
            <a:r>
              <a:rPr b="1" lang="en"/>
              <a:t>MSSubClass</a:t>
            </a:r>
            <a:r>
              <a:rPr lang="en"/>
              <a:t>’ column: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Appears to be numerical at first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is actually categorical data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 not exhibit ‘dominant’ factor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4294967295" type="body"/>
          </p:nvPr>
        </p:nvSpPr>
        <p:spPr>
          <a:xfrm>
            <a:off x="-70625" y="944500"/>
            <a:ext cx="74112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Inflation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US inflation rate is approximately 2%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This might lead to a ~10% increase in houses over a 5 year span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Seasonality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Quantity of sales is higher in middle of year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Housing Market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Do the changes in the housing market (i.e. housing crash) affect the home prices in Ames, Iowa?</a:t>
            </a:r>
            <a:endParaRPr sz="1800"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194725" y="221175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Trends</a:t>
            </a:r>
            <a:endParaRPr b="1"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11025"/>
            <a:ext cx="3591675" cy="39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152475" y="4322200"/>
            <a:ext cx="3439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Seasonality changes in number of homes sold</a:t>
            </a:r>
            <a:endParaRPr b="1"/>
          </a:p>
        </p:txBody>
      </p:sp>
      <p:sp>
        <p:nvSpPr>
          <p:cNvPr id="289" name="Shape 289"/>
          <p:cNvSpPr txBox="1"/>
          <p:nvPr/>
        </p:nvSpPr>
        <p:spPr>
          <a:xfrm>
            <a:off x="4809575" y="4370475"/>
            <a:ext cx="3439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Inflation rate versus year</a:t>
            </a:r>
            <a:endParaRPr b="1"/>
          </a:p>
        </p:txBody>
      </p:sp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673" y="553825"/>
            <a:ext cx="5247526" cy="341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775" y="559825"/>
            <a:ext cx="6822451" cy="45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type="title"/>
          </p:nvPr>
        </p:nvSpPr>
        <p:spPr>
          <a:xfrm>
            <a:off x="1160750" y="69825"/>
            <a:ext cx="8132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Do home prices trend strongly with time in the United States?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750" y="553250"/>
            <a:ext cx="6822473" cy="45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>
            <p:ph type="title"/>
          </p:nvPr>
        </p:nvSpPr>
        <p:spPr>
          <a:xfrm>
            <a:off x="1160750" y="69825"/>
            <a:ext cx="8132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Do home prices trend strongly with time in the United States?</a:t>
            </a:r>
            <a:endParaRPr b="1" sz="1800"/>
          </a:p>
        </p:txBody>
      </p:sp>
      <p:pic>
        <p:nvPicPr>
          <p:cNvPr id="303" name="Shape 303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2889175" y="1353800"/>
            <a:ext cx="3543150" cy="24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0" l="30958" r="0" t="0"/>
          <a:stretch/>
        </p:blipFill>
        <p:spPr>
          <a:xfrm>
            <a:off x="194725" y="1490300"/>
            <a:ext cx="4118978" cy="36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500" y="1589162"/>
            <a:ext cx="4660475" cy="3352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>
            <p:ph type="title"/>
          </p:nvPr>
        </p:nvSpPr>
        <p:spPr>
          <a:xfrm>
            <a:off x="194725" y="221175"/>
            <a:ext cx="8132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Does there seem to be a reasonable level of price correlation between Des Moines and US National Home Price Index?</a:t>
            </a:r>
            <a:endParaRPr b="1" sz="1800"/>
          </a:p>
        </p:txBody>
      </p:sp>
      <p:sp>
        <p:nvSpPr>
          <p:cNvPr id="311" name="Shape 311"/>
          <p:cNvSpPr txBox="1"/>
          <p:nvPr/>
        </p:nvSpPr>
        <p:spPr>
          <a:xfrm>
            <a:off x="194725" y="828975"/>
            <a:ext cx="43644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Below left: </a:t>
            </a:r>
            <a:r>
              <a:rPr b="1" lang="en"/>
              <a:t>Sales price in Des Moines, Iowa, 37 miles south of Ames.</a:t>
            </a:r>
            <a:endParaRPr b="1"/>
          </a:p>
        </p:txBody>
      </p:sp>
      <p:sp>
        <p:nvSpPr>
          <p:cNvPr id="312" name="Shape 312"/>
          <p:cNvSpPr txBox="1"/>
          <p:nvPr/>
        </p:nvSpPr>
        <p:spPr>
          <a:xfrm>
            <a:off x="4723575" y="828975"/>
            <a:ext cx="43644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Below right: US National Home Price index.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0" l="27693" r="0" t="0"/>
          <a:stretch/>
        </p:blipFill>
        <p:spPr>
          <a:xfrm>
            <a:off x="0" y="1490300"/>
            <a:ext cx="4313698" cy="36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500" y="1589162"/>
            <a:ext cx="4660475" cy="3352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>
            <p:ph type="title"/>
          </p:nvPr>
        </p:nvSpPr>
        <p:spPr>
          <a:xfrm>
            <a:off x="194725" y="221175"/>
            <a:ext cx="8132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Does there seem to be a reasonable level of price correlation between Des Moines and US National Home Price Index?</a:t>
            </a:r>
            <a:endParaRPr b="1" sz="1800"/>
          </a:p>
        </p:txBody>
      </p:sp>
      <p:sp>
        <p:nvSpPr>
          <p:cNvPr id="320" name="Shape 320"/>
          <p:cNvSpPr txBox="1"/>
          <p:nvPr/>
        </p:nvSpPr>
        <p:spPr>
          <a:xfrm>
            <a:off x="194725" y="828975"/>
            <a:ext cx="43644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Below left: Sales price in Des Moines, Iowa, 37 miles south of Ames.</a:t>
            </a:r>
            <a:endParaRPr b="1"/>
          </a:p>
        </p:txBody>
      </p:sp>
      <p:sp>
        <p:nvSpPr>
          <p:cNvPr id="321" name="Shape 321"/>
          <p:cNvSpPr txBox="1"/>
          <p:nvPr/>
        </p:nvSpPr>
        <p:spPr>
          <a:xfrm>
            <a:off x="4723575" y="828975"/>
            <a:ext cx="43644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Below right: US National Home Price index.</a:t>
            </a:r>
            <a:endParaRPr b="1"/>
          </a:p>
        </p:txBody>
      </p:sp>
      <p:pic>
        <p:nvPicPr>
          <p:cNvPr id="322" name="Shape 322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2898975" y="1589150"/>
            <a:ext cx="3543150" cy="24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4294967295" type="body"/>
          </p:nvPr>
        </p:nvSpPr>
        <p:spPr>
          <a:xfrm>
            <a:off x="270400" y="778525"/>
            <a:ext cx="8432100" cy="382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Main objective: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Develop accurate models for estimating housing price in Ames, Iowa.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Sub-objectives:</a:t>
            </a:r>
            <a:endParaRPr b="1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Explore dataset, variable distributions, correlations, clean data.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Perform feature engineering.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Look for outside effects (inflation, seasonality, housing market).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Cluster dataset into sub-datasets.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Identify which variables significantly impacted sales price.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Select and tune models.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Create train, validate, and prediction pipeline.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194725" y="170725"/>
            <a:ext cx="5934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Housing Price Prediction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4294967295" type="body"/>
          </p:nvPr>
        </p:nvSpPr>
        <p:spPr>
          <a:xfrm>
            <a:off x="0" y="828975"/>
            <a:ext cx="56505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Transform SalePrice column based on scaled inverse of US home index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Steps: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train/test split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Normalize SalePrice column w.r.t. time before fitting model.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Train/fit model using these normalized prices as y_train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Predict with this model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Reverse the transform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Try a variety of time trends and see which trends (if any) decrease the rmsle.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Did this work?</a:t>
            </a:r>
            <a:endParaRPr sz="1600"/>
          </a:p>
        </p:txBody>
      </p:sp>
      <p:sp>
        <p:nvSpPr>
          <p:cNvPr id="328" name="Shape 328"/>
          <p:cNvSpPr txBox="1"/>
          <p:nvPr>
            <p:ph type="title"/>
          </p:nvPr>
        </p:nvSpPr>
        <p:spPr>
          <a:xfrm>
            <a:off x="194725" y="221175"/>
            <a:ext cx="6099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Modeling the effect of time...</a:t>
            </a:r>
            <a:endParaRPr b="1"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4294967295" type="body"/>
          </p:nvPr>
        </p:nvSpPr>
        <p:spPr>
          <a:xfrm>
            <a:off x="0" y="828975"/>
            <a:ext cx="56505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Create transform using home price index to normalize SalesPrice column based on average US sales price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Steps: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train/test split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Normalize SalePrice column w.r.t. time before fitting model.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Train/fit model using these normalized prices as y_train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Predict with this model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Transform predictions back to original time varying world</a:t>
            </a:r>
            <a:endParaRPr sz="1600"/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Try a variety of time trends and see which trends (if any) decrease the rmsle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Did this work?</a:t>
            </a:r>
            <a:endParaRPr sz="1600"/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194725" y="221175"/>
            <a:ext cx="6099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Modeling the effect of time...</a:t>
            </a:r>
            <a:endParaRPr b="1"/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2560901" y="1248275"/>
            <a:ext cx="4022200" cy="298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1985625" y="2029250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</a:t>
            </a:r>
            <a:r>
              <a:rPr b="1" lang="en"/>
              <a:t>THE MODELS</a:t>
            </a:r>
            <a:endParaRPr b="1"/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4294967295" type="body"/>
          </p:nvPr>
        </p:nvSpPr>
        <p:spPr>
          <a:xfrm>
            <a:off x="0" y="914850"/>
            <a:ext cx="63063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Linear Models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Ridge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Lasso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Elastic Net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Random Forest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AutoNum type="alphaLcPeriod"/>
            </a:pPr>
            <a:r>
              <a:rPr lang="en" sz="1800"/>
              <a:t>Boosting Models 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/>
              <a:t>Gradient Boosting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XGBoost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Light Gradient Boosting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9" name="Shape 349"/>
          <p:cNvSpPr txBox="1"/>
          <p:nvPr>
            <p:ph type="title"/>
          </p:nvPr>
        </p:nvSpPr>
        <p:spPr>
          <a:xfrm>
            <a:off x="194725" y="221175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Models</a:t>
            </a:r>
            <a:endParaRPr b="1"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Linear Models</a:t>
            </a: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457200" y="1017800"/>
            <a:ext cx="7857000" cy="3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Ridge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Want to minimize the impact of weak prediction coefficients.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Lasso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Want to drop unnecessary coefficients.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Elastic Net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combination of both Lasso and Ridge.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They provide a good baseline and are relatively easy to implement.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Assume a linear relationship between variables and sale price. Suffer from multicollinearity.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Random Forest</a:t>
            </a:r>
            <a:endParaRPr b="1"/>
          </a:p>
        </p:txBody>
      </p:sp>
      <p:sp>
        <p:nvSpPr>
          <p:cNvPr id="363" name="Shape 363"/>
          <p:cNvSpPr txBox="1"/>
          <p:nvPr/>
        </p:nvSpPr>
        <p:spPr>
          <a:xfrm>
            <a:off x="-91725" y="1017800"/>
            <a:ext cx="6486300" cy="3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 is a large number of decision trees randomly selecting a limited number of factors at each split.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lphaLcPeriod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Tends to not overfit when creating a large enough number of trees.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works because all the individual trees are uncorrelated. Weaker predictive trees will average out to a more predictive stronger learner.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lphaLcPeriod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Although it can handle multicollinearity for predictions and feature selection, we cannot be certain that the feature importance for multicollinearity factors is completely accurate.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 enough trees, this should be addressed, but can never be certain we have enough trees to address this.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Accuracy can suffer when predicting on data it has not seen before.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Since there are a maximum number of leaf nodes, there can only be that many different prices predicted.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Random Forest - an example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 txBox="1"/>
          <p:nvPr/>
        </p:nvSpPr>
        <p:spPr>
          <a:xfrm>
            <a:off x="0" y="1017800"/>
            <a:ext cx="8442000" cy="23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82" y="1017802"/>
            <a:ext cx="5231600" cy="40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Boosting Methods</a:t>
            </a:r>
            <a:endParaRPr b="1"/>
          </a:p>
        </p:txBody>
      </p:sp>
      <p:sp>
        <p:nvSpPr>
          <p:cNvPr id="378" name="Shape 378"/>
          <p:cNvSpPr txBox="1"/>
          <p:nvPr/>
        </p:nvSpPr>
        <p:spPr>
          <a:xfrm>
            <a:off x="0" y="1189350"/>
            <a:ext cx="9144000" cy="3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lphaLcPeriod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used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Gradient Boosting, XGBoost, Light Gradient Boosting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Predicting on the residual of a decision tree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00" y="1874675"/>
            <a:ext cx="6087801" cy="29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Boosting Methods</a:t>
            </a: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0" y="1017800"/>
            <a:ext cx="6394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Very accurate. As the number of trees increase, the closer our prediction will be to the true value.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bit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faster than random forest.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Susceptible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overfitting the data, since it is predicting on the residual of a pervious tree.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Optimizers Used</a:t>
            </a:r>
            <a:endParaRPr b="1"/>
          </a:p>
        </p:txBody>
      </p:sp>
      <p:sp>
        <p:nvSpPr>
          <p:cNvPr id="393" name="Shape 393"/>
          <p:cNvSpPr txBox="1"/>
          <p:nvPr>
            <p:ph idx="4294967295" type="body"/>
          </p:nvPr>
        </p:nvSpPr>
        <p:spPr>
          <a:xfrm>
            <a:off x="194725" y="914850"/>
            <a:ext cx="61116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Grid Search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Brute force method.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Put in a list of parameters and it generates the model with every combination of the parameters listed.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lphaLcPeriod"/>
            </a:pPr>
            <a:r>
              <a:rPr lang="en"/>
              <a:t>Bayesian Optimization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Initialize the regression based on values put into the regression.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Explores the model to find the global maximum based on the greatest widths of the confidence interval. 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Exploits the the max iteratively.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Ran the optimizers twice. First time with a large scope search (eg: .001-10). Second time with a more accurate scope within the more ‘correct area’.</a:t>
            </a:r>
            <a:endParaRPr sz="1400"/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4294967295" type="body"/>
          </p:nvPr>
        </p:nvSpPr>
        <p:spPr>
          <a:xfrm>
            <a:off x="1519025" y="1684225"/>
            <a:ext cx="3046800" cy="23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THE DATA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THE MODELS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THE PIPELINE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THE RESULTS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THE FUTURE</a:t>
            </a:r>
            <a:endParaRPr sz="2400"/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718175" y="826575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Presentation Overview</a:t>
            </a:r>
            <a:endParaRPr b="1"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2267850"/>
            <a:ext cx="6082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~Now Some Graphs~</a:t>
            </a:r>
            <a:endParaRPr b="1"/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CVs</a:t>
            </a:r>
            <a:endParaRPr/>
          </a:p>
        </p:txBody>
      </p:sp>
      <p:graphicFrame>
        <p:nvGraphicFramePr>
          <p:cNvPr id="406" name="Shape 406"/>
          <p:cNvGraphicFramePr/>
          <p:nvPr/>
        </p:nvGraphicFramePr>
        <p:xfrm>
          <a:off x="2159000" y="118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{5AF99DA7-61B7-4856-B7B0-0DD964E8C997}</a:tableStyleId>
              </a:tblPr>
              <a:tblGrid>
                <a:gridCol w="2424250"/>
                <a:gridCol w="2401750"/>
              </a:tblGrid>
              <a:tr h="423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CV Score (approx.)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Lasso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Ridge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Elastic net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XGBoost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LightGBM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.118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1985625" y="2029250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</a:t>
            </a:r>
            <a:r>
              <a:rPr b="1" lang="en"/>
              <a:t>THE PIPELINE</a:t>
            </a:r>
            <a:endParaRPr b="1"/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4294967295" type="body"/>
          </p:nvPr>
        </p:nvSpPr>
        <p:spPr>
          <a:xfrm>
            <a:off x="194725" y="914850"/>
            <a:ext cx="78645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Goal: </a:t>
            </a:r>
            <a:r>
              <a:rPr lang="en"/>
              <a:t>Create a way to quickly implement, train, validate and create predictions from multiple models that can be stacked or averaged.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class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Functions: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init(model_type)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train_validate(data)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train_predict(data)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Stacking class</a:t>
            </a:r>
            <a:endParaRPr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Functions:</a:t>
            </a:r>
            <a:endParaRPr/>
          </a:p>
          <a:p>
            <a:pPr indent="-342900" lvl="1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init(metamodel_type)</a:t>
            </a:r>
            <a:endParaRPr sz="1800"/>
          </a:p>
          <a:p>
            <a:pPr indent="-342900" lvl="1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train_validate_predict(base_model_predictions)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18" name="Shape 418"/>
          <p:cNvSpPr txBox="1"/>
          <p:nvPr>
            <p:ph type="title"/>
          </p:nvPr>
        </p:nvSpPr>
        <p:spPr>
          <a:xfrm>
            <a:off x="194725" y="221175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 oriented modeling</a:t>
            </a:r>
            <a:endParaRPr b="1"/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Approach</a:t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31170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Lasso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4456975" y="1108525"/>
            <a:ext cx="2397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1957450" y="1108525"/>
            <a:ext cx="2397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Approach</a:t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31170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Lasso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4456975" y="1108525"/>
            <a:ext cx="2397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195745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CV1</a:t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257545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CV2</a:t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3207213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CV3</a:t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383210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CV4</a:t>
            </a:r>
            <a:endParaRPr/>
          </a:p>
        </p:txBody>
      </p:sp>
      <p:cxnSp>
        <p:nvCxnSpPr>
          <p:cNvPr id="439" name="Shape 439"/>
          <p:cNvCxnSpPr>
            <a:endCxn id="433" idx="0"/>
          </p:cNvCxnSpPr>
          <p:nvPr/>
        </p:nvCxnSpPr>
        <p:spPr>
          <a:xfrm flipH="1">
            <a:off x="919500" y="1485750"/>
            <a:ext cx="1353900" cy="573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Shape 440"/>
          <p:cNvCxnSpPr>
            <a:stCxn id="436" idx="2"/>
            <a:endCxn id="433" idx="0"/>
          </p:cNvCxnSpPr>
          <p:nvPr/>
        </p:nvCxnSpPr>
        <p:spPr>
          <a:xfrm rot="5400000">
            <a:off x="1587400" y="789625"/>
            <a:ext cx="602100" cy="19377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Shape 441"/>
          <p:cNvCxnSpPr>
            <a:stCxn id="437" idx="2"/>
            <a:endCxn id="433" idx="0"/>
          </p:cNvCxnSpPr>
          <p:nvPr/>
        </p:nvCxnSpPr>
        <p:spPr>
          <a:xfrm rot="5400000">
            <a:off x="1903263" y="473725"/>
            <a:ext cx="602100" cy="2569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Shape 442"/>
          <p:cNvCxnSpPr>
            <a:stCxn id="438" idx="2"/>
            <a:endCxn id="433" idx="0"/>
          </p:cNvCxnSpPr>
          <p:nvPr/>
        </p:nvCxnSpPr>
        <p:spPr>
          <a:xfrm rot="5400000">
            <a:off x="2215700" y="161275"/>
            <a:ext cx="602100" cy="31944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Shape 443"/>
          <p:cNvSpPr/>
          <p:nvPr/>
        </p:nvSpPr>
        <p:spPr>
          <a:xfrm>
            <a:off x="371850" y="2949175"/>
            <a:ext cx="10953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Score</a:t>
            </a:r>
            <a:endParaRPr/>
          </a:p>
        </p:txBody>
      </p:sp>
      <p:cxnSp>
        <p:nvCxnSpPr>
          <p:cNvPr id="444" name="Shape 444"/>
          <p:cNvCxnSpPr>
            <a:stCxn id="433" idx="2"/>
            <a:endCxn id="443" idx="0"/>
          </p:cNvCxnSpPr>
          <p:nvPr/>
        </p:nvCxnSpPr>
        <p:spPr>
          <a:xfrm flipH="1" rot="-5400000">
            <a:off x="778950" y="2808000"/>
            <a:ext cx="281700" cy="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Approach</a:t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31170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Lasso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4456975" y="1108525"/>
            <a:ext cx="2397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195745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CV1</a:t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57545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CV2</a:t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3207213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CV3</a:t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383210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CV4</a:t>
            </a:r>
            <a:endParaRPr/>
          </a:p>
        </p:txBody>
      </p:sp>
      <p:cxnSp>
        <p:nvCxnSpPr>
          <p:cNvPr id="456" name="Shape 456"/>
          <p:cNvCxnSpPr>
            <a:endCxn id="450" idx="0"/>
          </p:cNvCxnSpPr>
          <p:nvPr/>
        </p:nvCxnSpPr>
        <p:spPr>
          <a:xfrm flipH="1">
            <a:off x="919500" y="1485750"/>
            <a:ext cx="1353900" cy="573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Shape 457"/>
          <p:cNvCxnSpPr>
            <a:stCxn id="453" idx="2"/>
            <a:endCxn id="450" idx="0"/>
          </p:cNvCxnSpPr>
          <p:nvPr/>
        </p:nvCxnSpPr>
        <p:spPr>
          <a:xfrm rot="5400000">
            <a:off x="1587400" y="789625"/>
            <a:ext cx="602100" cy="19377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Shape 458"/>
          <p:cNvCxnSpPr>
            <a:stCxn id="454" idx="2"/>
            <a:endCxn id="450" idx="0"/>
          </p:cNvCxnSpPr>
          <p:nvPr/>
        </p:nvCxnSpPr>
        <p:spPr>
          <a:xfrm rot="5400000">
            <a:off x="1903263" y="473725"/>
            <a:ext cx="602100" cy="2569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Shape 459"/>
          <p:cNvCxnSpPr>
            <a:stCxn id="455" idx="2"/>
            <a:endCxn id="450" idx="0"/>
          </p:cNvCxnSpPr>
          <p:nvPr/>
        </p:nvCxnSpPr>
        <p:spPr>
          <a:xfrm rot="5400000">
            <a:off x="2215700" y="161275"/>
            <a:ext cx="602100" cy="31944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Shape 460"/>
          <p:cNvSpPr/>
          <p:nvPr/>
        </p:nvSpPr>
        <p:spPr>
          <a:xfrm>
            <a:off x="371850" y="2949175"/>
            <a:ext cx="10953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Score</a:t>
            </a:r>
            <a:endParaRPr/>
          </a:p>
        </p:txBody>
      </p:sp>
      <p:cxnSp>
        <p:nvCxnSpPr>
          <p:cNvPr id="461" name="Shape 461"/>
          <p:cNvCxnSpPr>
            <a:stCxn id="450" idx="2"/>
            <a:endCxn id="460" idx="0"/>
          </p:cNvCxnSpPr>
          <p:nvPr/>
        </p:nvCxnSpPr>
        <p:spPr>
          <a:xfrm flipH="1" rot="-5400000">
            <a:off x="778950" y="2808000"/>
            <a:ext cx="281700" cy="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Shape 462"/>
          <p:cNvSpPr/>
          <p:nvPr/>
        </p:nvSpPr>
        <p:spPr>
          <a:xfrm>
            <a:off x="1691650" y="2949175"/>
            <a:ext cx="1095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cxnSp>
        <p:nvCxnSpPr>
          <p:cNvPr id="463" name="Shape 463"/>
          <p:cNvCxnSpPr>
            <a:stCxn id="462" idx="0"/>
            <a:endCxn id="450" idx="2"/>
          </p:cNvCxnSpPr>
          <p:nvPr/>
        </p:nvCxnSpPr>
        <p:spPr>
          <a:xfrm flipH="1" rot="5400000">
            <a:off x="1438600" y="2148475"/>
            <a:ext cx="281700" cy="1319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Shape 464"/>
          <p:cNvCxnSpPr>
            <a:stCxn id="451" idx="2"/>
            <a:endCxn id="450" idx="0"/>
          </p:cNvCxnSpPr>
          <p:nvPr/>
        </p:nvCxnSpPr>
        <p:spPr>
          <a:xfrm rot="5400000">
            <a:off x="2986525" y="-609575"/>
            <a:ext cx="602100" cy="47361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Approach</a:t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1170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Lasso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172465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Ridge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4456975" y="1108525"/>
            <a:ext cx="2397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195745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CV1</a:t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257545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CV2</a:t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207213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CV3</a:t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383210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CV4</a:t>
            </a:r>
            <a:endParaRPr/>
          </a:p>
        </p:txBody>
      </p:sp>
      <p:cxnSp>
        <p:nvCxnSpPr>
          <p:cNvPr id="477" name="Shape 477"/>
          <p:cNvCxnSpPr>
            <a:endCxn id="470" idx="0"/>
          </p:cNvCxnSpPr>
          <p:nvPr/>
        </p:nvCxnSpPr>
        <p:spPr>
          <a:xfrm flipH="1">
            <a:off x="919500" y="1485750"/>
            <a:ext cx="1353900" cy="573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Shape 478"/>
          <p:cNvCxnSpPr>
            <a:stCxn id="474" idx="2"/>
            <a:endCxn id="470" idx="0"/>
          </p:cNvCxnSpPr>
          <p:nvPr/>
        </p:nvCxnSpPr>
        <p:spPr>
          <a:xfrm rot="5400000">
            <a:off x="1587400" y="789625"/>
            <a:ext cx="602100" cy="19377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Shape 479"/>
          <p:cNvCxnSpPr>
            <a:stCxn id="475" idx="2"/>
            <a:endCxn id="470" idx="0"/>
          </p:cNvCxnSpPr>
          <p:nvPr/>
        </p:nvCxnSpPr>
        <p:spPr>
          <a:xfrm rot="5400000">
            <a:off x="1903263" y="473725"/>
            <a:ext cx="602100" cy="2569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Shape 480"/>
          <p:cNvCxnSpPr>
            <a:stCxn id="476" idx="2"/>
            <a:endCxn id="470" idx="0"/>
          </p:cNvCxnSpPr>
          <p:nvPr/>
        </p:nvCxnSpPr>
        <p:spPr>
          <a:xfrm rot="5400000">
            <a:off x="2215700" y="161275"/>
            <a:ext cx="602100" cy="31944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Shape 481"/>
          <p:cNvSpPr/>
          <p:nvPr/>
        </p:nvSpPr>
        <p:spPr>
          <a:xfrm>
            <a:off x="1340800" y="3039225"/>
            <a:ext cx="1095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97925" y="3039225"/>
            <a:ext cx="10953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Score</a:t>
            </a:r>
            <a:endParaRPr/>
          </a:p>
        </p:txBody>
      </p:sp>
      <p:cxnSp>
        <p:nvCxnSpPr>
          <p:cNvPr id="483" name="Shape 483"/>
          <p:cNvCxnSpPr>
            <a:stCxn id="473" idx="2"/>
            <a:endCxn id="471" idx="0"/>
          </p:cNvCxnSpPr>
          <p:nvPr/>
        </p:nvCxnSpPr>
        <p:spPr>
          <a:xfrm flipH="1" rot="-5400000">
            <a:off x="1984900" y="1711825"/>
            <a:ext cx="602100" cy="933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Shape 484"/>
          <p:cNvCxnSpPr>
            <a:stCxn id="474" idx="2"/>
            <a:endCxn id="471" idx="0"/>
          </p:cNvCxnSpPr>
          <p:nvPr/>
        </p:nvCxnSpPr>
        <p:spPr>
          <a:xfrm rot="5400000">
            <a:off x="2293750" y="1495975"/>
            <a:ext cx="602100" cy="5250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Shape 485"/>
          <p:cNvCxnSpPr>
            <a:stCxn id="476" idx="2"/>
            <a:endCxn id="471" idx="0"/>
          </p:cNvCxnSpPr>
          <p:nvPr/>
        </p:nvCxnSpPr>
        <p:spPr>
          <a:xfrm rot="5400000">
            <a:off x="2922200" y="867775"/>
            <a:ext cx="602100" cy="17814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Shape 486"/>
          <p:cNvCxnSpPr>
            <a:stCxn id="475" idx="2"/>
            <a:endCxn id="471" idx="0"/>
          </p:cNvCxnSpPr>
          <p:nvPr/>
        </p:nvCxnSpPr>
        <p:spPr>
          <a:xfrm rot="5400000">
            <a:off x="2609763" y="1180225"/>
            <a:ext cx="602100" cy="1156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Shape 487"/>
          <p:cNvCxnSpPr>
            <a:stCxn id="472" idx="2"/>
            <a:endCxn id="471" idx="0"/>
          </p:cNvCxnSpPr>
          <p:nvPr/>
        </p:nvCxnSpPr>
        <p:spPr>
          <a:xfrm rot="5400000">
            <a:off x="3693025" y="96925"/>
            <a:ext cx="602100" cy="33231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Shape 488"/>
          <p:cNvSpPr/>
          <p:nvPr/>
        </p:nvSpPr>
        <p:spPr>
          <a:xfrm>
            <a:off x="3018650" y="3039225"/>
            <a:ext cx="10953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Score</a:t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238650" y="3039225"/>
            <a:ext cx="1095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cxnSp>
        <p:nvCxnSpPr>
          <p:cNvPr id="490" name="Shape 490"/>
          <p:cNvCxnSpPr>
            <a:stCxn id="470" idx="2"/>
            <a:endCxn id="481" idx="0"/>
          </p:cNvCxnSpPr>
          <p:nvPr/>
        </p:nvCxnSpPr>
        <p:spPr>
          <a:xfrm flipH="1" rot="-5400000">
            <a:off x="1218150" y="2368800"/>
            <a:ext cx="371700" cy="9690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Shape 491"/>
          <p:cNvCxnSpPr>
            <a:stCxn id="471" idx="2"/>
            <a:endCxn id="489" idx="0"/>
          </p:cNvCxnSpPr>
          <p:nvPr/>
        </p:nvCxnSpPr>
        <p:spPr>
          <a:xfrm flipH="1" rot="-5400000">
            <a:off x="3373600" y="1626300"/>
            <a:ext cx="371700" cy="24540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Shape 492"/>
          <p:cNvCxnSpPr>
            <a:stCxn id="471" idx="2"/>
            <a:endCxn id="488" idx="0"/>
          </p:cNvCxnSpPr>
          <p:nvPr/>
        </p:nvCxnSpPr>
        <p:spPr>
          <a:xfrm flipH="1" rot="-5400000">
            <a:off x="2763550" y="2236350"/>
            <a:ext cx="371700" cy="12339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Shape 493"/>
          <p:cNvCxnSpPr>
            <a:stCxn id="470" idx="2"/>
            <a:endCxn id="482" idx="0"/>
          </p:cNvCxnSpPr>
          <p:nvPr/>
        </p:nvCxnSpPr>
        <p:spPr>
          <a:xfrm rot="5400000">
            <a:off x="596700" y="2716350"/>
            <a:ext cx="371700" cy="2739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Approach</a:t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31170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Lasso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72465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Ridge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4456975" y="1108525"/>
            <a:ext cx="2397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195745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CV1</a:t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257545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CV2</a:t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3207213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CV3</a:t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383210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CV4</a:t>
            </a:r>
            <a:endParaRPr/>
          </a:p>
        </p:txBody>
      </p:sp>
      <p:cxnSp>
        <p:nvCxnSpPr>
          <p:cNvPr id="506" name="Shape 506"/>
          <p:cNvCxnSpPr>
            <a:endCxn id="499" idx="0"/>
          </p:cNvCxnSpPr>
          <p:nvPr/>
        </p:nvCxnSpPr>
        <p:spPr>
          <a:xfrm flipH="1">
            <a:off x="919500" y="1485750"/>
            <a:ext cx="1353900" cy="573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Shape 507"/>
          <p:cNvCxnSpPr>
            <a:stCxn id="503" idx="2"/>
            <a:endCxn id="499" idx="0"/>
          </p:cNvCxnSpPr>
          <p:nvPr/>
        </p:nvCxnSpPr>
        <p:spPr>
          <a:xfrm rot="5400000">
            <a:off x="1587400" y="789625"/>
            <a:ext cx="602100" cy="19377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Shape 508"/>
          <p:cNvCxnSpPr>
            <a:stCxn id="504" idx="2"/>
            <a:endCxn id="499" idx="0"/>
          </p:cNvCxnSpPr>
          <p:nvPr/>
        </p:nvCxnSpPr>
        <p:spPr>
          <a:xfrm rot="5400000">
            <a:off x="1903263" y="473725"/>
            <a:ext cx="602100" cy="2569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Shape 509"/>
          <p:cNvCxnSpPr>
            <a:stCxn id="505" idx="2"/>
            <a:endCxn id="499" idx="0"/>
          </p:cNvCxnSpPr>
          <p:nvPr/>
        </p:nvCxnSpPr>
        <p:spPr>
          <a:xfrm rot="5400000">
            <a:off x="2215700" y="161275"/>
            <a:ext cx="602100" cy="31944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Shape 510"/>
          <p:cNvSpPr/>
          <p:nvPr/>
        </p:nvSpPr>
        <p:spPr>
          <a:xfrm>
            <a:off x="1340800" y="3039225"/>
            <a:ext cx="1095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97925" y="3039225"/>
            <a:ext cx="10953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Score</a:t>
            </a:r>
            <a:endParaRPr/>
          </a:p>
        </p:txBody>
      </p:sp>
      <p:cxnSp>
        <p:nvCxnSpPr>
          <p:cNvPr id="512" name="Shape 512"/>
          <p:cNvCxnSpPr>
            <a:stCxn id="502" idx="2"/>
            <a:endCxn id="500" idx="0"/>
          </p:cNvCxnSpPr>
          <p:nvPr/>
        </p:nvCxnSpPr>
        <p:spPr>
          <a:xfrm flipH="1" rot="-5400000">
            <a:off x="1984900" y="1711825"/>
            <a:ext cx="602100" cy="933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Shape 513"/>
          <p:cNvCxnSpPr>
            <a:stCxn id="503" idx="2"/>
            <a:endCxn id="500" idx="0"/>
          </p:cNvCxnSpPr>
          <p:nvPr/>
        </p:nvCxnSpPr>
        <p:spPr>
          <a:xfrm rot="5400000">
            <a:off x="2293750" y="1495975"/>
            <a:ext cx="602100" cy="5250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Shape 514"/>
          <p:cNvCxnSpPr>
            <a:stCxn id="505" idx="2"/>
            <a:endCxn id="500" idx="0"/>
          </p:cNvCxnSpPr>
          <p:nvPr/>
        </p:nvCxnSpPr>
        <p:spPr>
          <a:xfrm rot="5400000">
            <a:off x="2922200" y="867775"/>
            <a:ext cx="602100" cy="17814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Shape 515"/>
          <p:cNvCxnSpPr>
            <a:stCxn id="504" idx="2"/>
            <a:endCxn id="500" idx="0"/>
          </p:cNvCxnSpPr>
          <p:nvPr/>
        </p:nvCxnSpPr>
        <p:spPr>
          <a:xfrm rot="5400000">
            <a:off x="2609763" y="1180225"/>
            <a:ext cx="602100" cy="1156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Shape 516"/>
          <p:cNvCxnSpPr>
            <a:stCxn id="501" idx="2"/>
            <a:endCxn id="500" idx="0"/>
          </p:cNvCxnSpPr>
          <p:nvPr/>
        </p:nvCxnSpPr>
        <p:spPr>
          <a:xfrm rot="5400000">
            <a:off x="3693025" y="96925"/>
            <a:ext cx="602100" cy="33231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Shape 517"/>
          <p:cNvSpPr/>
          <p:nvPr/>
        </p:nvSpPr>
        <p:spPr>
          <a:xfrm>
            <a:off x="3018650" y="3039225"/>
            <a:ext cx="10953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Score</a:t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4238650" y="3039225"/>
            <a:ext cx="1095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cxnSp>
        <p:nvCxnSpPr>
          <p:cNvPr id="519" name="Shape 519"/>
          <p:cNvCxnSpPr>
            <a:stCxn id="499" idx="2"/>
            <a:endCxn id="510" idx="0"/>
          </p:cNvCxnSpPr>
          <p:nvPr/>
        </p:nvCxnSpPr>
        <p:spPr>
          <a:xfrm flipH="1" rot="-5400000">
            <a:off x="1218150" y="2368800"/>
            <a:ext cx="371700" cy="9690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Shape 520"/>
          <p:cNvCxnSpPr>
            <a:stCxn id="500" idx="2"/>
            <a:endCxn id="518" idx="0"/>
          </p:cNvCxnSpPr>
          <p:nvPr/>
        </p:nvCxnSpPr>
        <p:spPr>
          <a:xfrm flipH="1" rot="-5400000">
            <a:off x="3373600" y="1626300"/>
            <a:ext cx="371700" cy="24540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Shape 521"/>
          <p:cNvCxnSpPr>
            <a:stCxn id="500" idx="2"/>
            <a:endCxn id="517" idx="0"/>
          </p:cNvCxnSpPr>
          <p:nvPr/>
        </p:nvCxnSpPr>
        <p:spPr>
          <a:xfrm flipH="1" rot="-5400000">
            <a:off x="2763550" y="2236350"/>
            <a:ext cx="371700" cy="12339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Shape 522"/>
          <p:cNvCxnSpPr>
            <a:stCxn id="499" idx="2"/>
            <a:endCxn id="511" idx="0"/>
          </p:cNvCxnSpPr>
          <p:nvPr/>
        </p:nvCxnSpPr>
        <p:spPr>
          <a:xfrm rot="5400000">
            <a:off x="596700" y="2716350"/>
            <a:ext cx="371700" cy="2739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Shape 523"/>
          <p:cNvSpPr/>
          <p:nvPr/>
        </p:nvSpPr>
        <p:spPr>
          <a:xfrm>
            <a:off x="2896675" y="3709300"/>
            <a:ext cx="2194800" cy="8553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(Linear, averaging, XGB)</a:t>
            </a:r>
            <a:endParaRPr/>
          </a:p>
        </p:txBody>
      </p:sp>
      <p:cxnSp>
        <p:nvCxnSpPr>
          <p:cNvPr id="524" name="Shape 524"/>
          <p:cNvCxnSpPr>
            <a:stCxn id="510" idx="2"/>
            <a:endCxn id="523" idx="0"/>
          </p:cNvCxnSpPr>
          <p:nvPr/>
        </p:nvCxnSpPr>
        <p:spPr>
          <a:xfrm flipH="1" rot="-5400000">
            <a:off x="2834050" y="2442525"/>
            <a:ext cx="321300" cy="2212500"/>
          </a:xfrm>
          <a:prstGeom prst="curved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Shape 525"/>
          <p:cNvCxnSpPr>
            <a:stCxn id="518" idx="2"/>
            <a:endCxn id="523" idx="0"/>
          </p:cNvCxnSpPr>
          <p:nvPr/>
        </p:nvCxnSpPr>
        <p:spPr>
          <a:xfrm rot="5400000">
            <a:off x="4283050" y="3206175"/>
            <a:ext cx="321300" cy="685200"/>
          </a:xfrm>
          <a:prstGeom prst="curved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Shape 526"/>
          <p:cNvSpPr/>
          <p:nvPr/>
        </p:nvSpPr>
        <p:spPr>
          <a:xfrm>
            <a:off x="4238650" y="4749575"/>
            <a:ext cx="1095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2941425" y="4749575"/>
            <a:ext cx="10953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Score</a:t>
            </a:r>
            <a:endParaRPr/>
          </a:p>
        </p:txBody>
      </p:sp>
      <p:cxnSp>
        <p:nvCxnSpPr>
          <p:cNvPr id="528" name="Shape 528"/>
          <p:cNvCxnSpPr>
            <a:stCxn id="526" idx="0"/>
            <a:endCxn id="523" idx="3"/>
          </p:cNvCxnSpPr>
          <p:nvPr/>
        </p:nvCxnSpPr>
        <p:spPr>
          <a:xfrm flipH="1" rot="5400000">
            <a:off x="4244200" y="4207475"/>
            <a:ext cx="185100" cy="899100"/>
          </a:xfrm>
          <a:prstGeom prst="curvedConnector3">
            <a:avLst>
              <a:gd fmla="val 499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Shape 529"/>
          <p:cNvCxnSpPr>
            <a:stCxn id="523" idx="3"/>
            <a:endCxn id="527" idx="0"/>
          </p:cNvCxnSpPr>
          <p:nvPr/>
        </p:nvCxnSpPr>
        <p:spPr>
          <a:xfrm rot="5400000">
            <a:off x="3595563" y="4458100"/>
            <a:ext cx="185100" cy="398100"/>
          </a:xfrm>
          <a:prstGeom prst="curvedConnector3">
            <a:avLst>
              <a:gd fmla="val 499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Approach</a:t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31170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Lasso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72465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Ridge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4456975" y="1108525"/>
            <a:ext cx="2397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195745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CV1</a:t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257545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CV2</a:t>
            </a: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3207213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CV3</a:t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3832100" y="1108525"/>
            <a:ext cx="5637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CV4</a:t>
            </a:r>
            <a:endParaRPr/>
          </a:p>
        </p:txBody>
      </p:sp>
      <p:cxnSp>
        <p:nvCxnSpPr>
          <p:cNvPr id="542" name="Shape 542"/>
          <p:cNvCxnSpPr>
            <a:endCxn id="535" idx="0"/>
          </p:cNvCxnSpPr>
          <p:nvPr/>
        </p:nvCxnSpPr>
        <p:spPr>
          <a:xfrm flipH="1">
            <a:off x="919500" y="1485750"/>
            <a:ext cx="1353900" cy="573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Shape 543"/>
          <p:cNvCxnSpPr>
            <a:stCxn id="539" idx="2"/>
            <a:endCxn id="535" idx="0"/>
          </p:cNvCxnSpPr>
          <p:nvPr/>
        </p:nvCxnSpPr>
        <p:spPr>
          <a:xfrm rot="5400000">
            <a:off x="1587400" y="789625"/>
            <a:ext cx="602100" cy="19377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Shape 544"/>
          <p:cNvCxnSpPr>
            <a:stCxn id="540" idx="2"/>
            <a:endCxn id="535" idx="0"/>
          </p:cNvCxnSpPr>
          <p:nvPr/>
        </p:nvCxnSpPr>
        <p:spPr>
          <a:xfrm rot="5400000">
            <a:off x="1903263" y="473725"/>
            <a:ext cx="602100" cy="2569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Shape 545"/>
          <p:cNvCxnSpPr>
            <a:stCxn id="541" idx="2"/>
            <a:endCxn id="535" idx="0"/>
          </p:cNvCxnSpPr>
          <p:nvPr/>
        </p:nvCxnSpPr>
        <p:spPr>
          <a:xfrm rot="5400000">
            <a:off x="2215700" y="161275"/>
            <a:ext cx="602100" cy="31944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Shape 546"/>
          <p:cNvSpPr/>
          <p:nvPr/>
        </p:nvSpPr>
        <p:spPr>
          <a:xfrm>
            <a:off x="845600" y="3039225"/>
            <a:ext cx="6168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Pred.</a:t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104100" y="3039225"/>
            <a:ext cx="6852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cxnSp>
        <p:nvCxnSpPr>
          <p:cNvPr id="548" name="Shape 548"/>
          <p:cNvCxnSpPr>
            <a:stCxn id="538" idx="2"/>
            <a:endCxn id="536" idx="0"/>
          </p:cNvCxnSpPr>
          <p:nvPr/>
        </p:nvCxnSpPr>
        <p:spPr>
          <a:xfrm flipH="1" rot="-5400000">
            <a:off x="1984900" y="1711825"/>
            <a:ext cx="602100" cy="933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Shape 549"/>
          <p:cNvCxnSpPr>
            <a:stCxn id="539" idx="2"/>
            <a:endCxn id="536" idx="0"/>
          </p:cNvCxnSpPr>
          <p:nvPr/>
        </p:nvCxnSpPr>
        <p:spPr>
          <a:xfrm rot="5400000">
            <a:off x="2293750" y="1495975"/>
            <a:ext cx="602100" cy="5250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Shape 550"/>
          <p:cNvCxnSpPr>
            <a:stCxn id="541" idx="2"/>
            <a:endCxn id="536" idx="0"/>
          </p:cNvCxnSpPr>
          <p:nvPr/>
        </p:nvCxnSpPr>
        <p:spPr>
          <a:xfrm rot="5400000">
            <a:off x="2922200" y="867775"/>
            <a:ext cx="602100" cy="17814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Shape 551"/>
          <p:cNvCxnSpPr>
            <a:stCxn id="540" idx="2"/>
            <a:endCxn id="536" idx="0"/>
          </p:cNvCxnSpPr>
          <p:nvPr/>
        </p:nvCxnSpPr>
        <p:spPr>
          <a:xfrm rot="5400000">
            <a:off x="2609763" y="1180225"/>
            <a:ext cx="602100" cy="1156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Shape 552"/>
          <p:cNvCxnSpPr>
            <a:stCxn id="537" idx="2"/>
            <a:endCxn id="536" idx="0"/>
          </p:cNvCxnSpPr>
          <p:nvPr/>
        </p:nvCxnSpPr>
        <p:spPr>
          <a:xfrm rot="5400000">
            <a:off x="3693025" y="96925"/>
            <a:ext cx="602100" cy="33231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Shape 553"/>
          <p:cNvSpPr/>
          <p:nvPr/>
        </p:nvSpPr>
        <p:spPr>
          <a:xfrm>
            <a:off x="1518700" y="3039225"/>
            <a:ext cx="6852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2260200" y="3039225"/>
            <a:ext cx="6168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Pred.</a:t>
            </a:r>
            <a:endParaRPr/>
          </a:p>
        </p:txBody>
      </p:sp>
      <p:cxnSp>
        <p:nvCxnSpPr>
          <p:cNvPr id="555" name="Shape 555"/>
          <p:cNvCxnSpPr>
            <a:stCxn id="535" idx="2"/>
            <a:endCxn id="546" idx="0"/>
          </p:cNvCxnSpPr>
          <p:nvPr/>
        </p:nvCxnSpPr>
        <p:spPr>
          <a:xfrm flipH="1" rot="-5400000">
            <a:off x="850950" y="2736000"/>
            <a:ext cx="371700" cy="2346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Shape 556"/>
          <p:cNvCxnSpPr>
            <a:stCxn id="536" idx="2"/>
            <a:endCxn id="554" idx="0"/>
          </p:cNvCxnSpPr>
          <p:nvPr/>
        </p:nvCxnSpPr>
        <p:spPr>
          <a:xfrm flipH="1" rot="-5400000">
            <a:off x="2264650" y="2735250"/>
            <a:ext cx="371700" cy="2361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Shape 557"/>
          <p:cNvCxnSpPr>
            <a:stCxn id="536" idx="2"/>
            <a:endCxn id="553" idx="0"/>
          </p:cNvCxnSpPr>
          <p:nvPr/>
        </p:nvCxnSpPr>
        <p:spPr>
          <a:xfrm rot="5400000">
            <a:off x="1911100" y="2617800"/>
            <a:ext cx="371700" cy="4710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Shape 558"/>
          <p:cNvCxnSpPr>
            <a:stCxn id="535" idx="2"/>
            <a:endCxn id="547" idx="0"/>
          </p:cNvCxnSpPr>
          <p:nvPr/>
        </p:nvCxnSpPr>
        <p:spPr>
          <a:xfrm rot="5400000">
            <a:off x="497250" y="2616900"/>
            <a:ext cx="371700" cy="4728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Shape 559"/>
          <p:cNvSpPr/>
          <p:nvPr/>
        </p:nvSpPr>
        <p:spPr>
          <a:xfrm>
            <a:off x="3139150" y="3709300"/>
            <a:ext cx="2194800" cy="8553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(Linear, averaging, XGB)</a:t>
            </a:r>
            <a:endParaRPr/>
          </a:p>
        </p:txBody>
      </p:sp>
      <p:cxnSp>
        <p:nvCxnSpPr>
          <p:cNvPr id="560" name="Shape 560"/>
          <p:cNvCxnSpPr>
            <a:stCxn id="546" idx="2"/>
            <a:endCxn id="559" idx="0"/>
          </p:cNvCxnSpPr>
          <p:nvPr/>
        </p:nvCxnSpPr>
        <p:spPr>
          <a:xfrm flipH="1" rot="-5400000">
            <a:off x="2588150" y="1953975"/>
            <a:ext cx="321300" cy="3189600"/>
          </a:xfrm>
          <a:prstGeom prst="curved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Shape 561"/>
          <p:cNvCxnSpPr>
            <a:stCxn id="554" idx="2"/>
            <a:endCxn id="559" idx="0"/>
          </p:cNvCxnSpPr>
          <p:nvPr/>
        </p:nvCxnSpPr>
        <p:spPr>
          <a:xfrm flipH="1" rot="-5400000">
            <a:off x="3295350" y="2661375"/>
            <a:ext cx="321300" cy="1774800"/>
          </a:xfrm>
          <a:prstGeom prst="curved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Shape 562"/>
          <p:cNvSpPr/>
          <p:nvPr/>
        </p:nvSpPr>
        <p:spPr>
          <a:xfrm>
            <a:off x="4238650" y="4749575"/>
            <a:ext cx="10953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2941425" y="4749575"/>
            <a:ext cx="10953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Score</a:t>
            </a:r>
            <a:endParaRPr/>
          </a:p>
        </p:txBody>
      </p:sp>
      <p:cxnSp>
        <p:nvCxnSpPr>
          <p:cNvPr id="564" name="Shape 564"/>
          <p:cNvCxnSpPr>
            <a:stCxn id="562" idx="0"/>
            <a:endCxn id="559" idx="3"/>
          </p:cNvCxnSpPr>
          <p:nvPr/>
        </p:nvCxnSpPr>
        <p:spPr>
          <a:xfrm flipH="1" rot="5400000">
            <a:off x="4365400" y="4328675"/>
            <a:ext cx="185100" cy="656700"/>
          </a:xfrm>
          <a:prstGeom prst="curvedConnector3">
            <a:avLst>
              <a:gd fmla="val 499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Shape 565"/>
          <p:cNvCxnSpPr>
            <a:stCxn id="559" idx="3"/>
            <a:endCxn id="563" idx="0"/>
          </p:cNvCxnSpPr>
          <p:nvPr/>
        </p:nvCxnSpPr>
        <p:spPr>
          <a:xfrm rot="5400000">
            <a:off x="3716838" y="4336900"/>
            <a:ext cx="185100" cy="640500"/>
          </a:xfrm>
          <a:prstGeom prst="curvedConnector3">
            <a:avLst>
              <a:gd fmla="val 499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Shape 566"/>
          <p:cNvSpPr/>
          <p:nvPr/>
        </p:nvSpPr>
        <p:spPr>
          <a:xfrm>
            <a:off x="313915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Random For.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455365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XGBoost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596815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LightGBM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7382650" y="2059650"/>
            <a:ext cx="1215600" cy="6078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GBM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2977225" y="3039225"/>
            <a:ext cx="6852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762650" y="3039300"/>
            <a:ext cx="6168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Pred.</a:t>
            </a:r>
            <a:endParaRPr/>
          </a:p>
        </p:txBody>
      </p:sp>
      <p:cxnSp>
        <p:nvCxnSpPr>
          <p:cNvPr id="572" name="Shape 572"/>
          <p:cNvCxnSpPr>
            <a:endCxn id="571" idx="0"/>
          </p:cNvCxnSpPr>
          <p:nvPr/>
        </p:nvCxnSpPr>
        <p:spPr>
          <a:xfrm flipH="1" rot="-5400000">
            <a:off x="3767150" y="2735400"/>
            <a:ext cx="371700" cy="23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Shape 573"/>
          <p:cNvCxnSpPr>
            <a:endCxn id="570" idx="0"/>
          </p:cNvCxnSpPr>
          <p:nvPr/>
        </p:nvCxnSpPr>
        <p:spPr>
          <a:xfrm flipH="1">
            <a:off x="3319825" y="2667525"/>
            <a:ext cx="471000" cy="371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Shape 574"/>
          <p:cNvCxnSpPr>
            <a:stCxn id="571" idx="2"/>
            <a:endCxn id="559" idx="0"/>
          </p:cNvCxnSpPr>
          <p:nvPr/>
        </p:nvCxnSpPr>
        <p:spPr>
          <a:xfrm flipH="1" rot="-5400000">
            <a:off x="4046750" y="3412500"/>
            <a:ext cx="321000" cy="2724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Shape 575"/>
          <p:cNvSpPr/>
          <p:nvPr/>
        </p:nvSpPr>
        <p:spPr>
          <a:xfrm>
            <a:off x="4435750" y="3039300"/>
            <a:ext cx="6852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5177250" y="3039225"/>
            <a:ext cx="6168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Pred.</a:t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5894275" y="3039300"/>
            <a:ext cx="6852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6652388" y="3039225"/>
            <a:ext cx="6168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Pred.</a:t>
            </a: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8160750" y="3039225"/>
            <a:ext cx="616800" cy="34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Pred.</a:t>
            </a: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7342088" y="3039300"/>
            <a:ext cx="685200" cy="348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cxnSp>
        <p:nvCxnSpPr>
          <p:cNvPr id="581" name="Shape 581"/>
          <p:cNvCxnSpPr>
            <a:stCxn id="567" idx="2"/>
            <a:endCxn id="576" idx="0"/>
          </p:cNvCxnSpPr>
          <p:nvPr/>
        </p:nvCxnSpPr>
        <p:spPr>
          <a:xfrm flipH="1" rot="-5400000">
            <a:off x="5137750" y="2691150"/>
            <a:ext cx="371700" cy="3243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Shape 582"/>
          <p:cNvCxnSpPr>
            <a:stCxn id="568" idx="2"/>
            <a:endCxn id="578" idx="0"/>
          </p:cNvCxnSpPr>
          <p:nvPr/>
        </p:nvCxnSpPr>
        <p:spPr>
          <a:xfrm flipH="1" rot="-5400000">
            <a:off x="6582550" y="2660850"/>
            <a:ext cx="371700" cy="3849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Shape 583"/>
          <p:cNvCxnSpPr>
            <a:stCxn id="569" idx="2"/>
            <a:endCxn id="579" idx="0"/>
          </p:cNvCxnSpPr>
          <p:nvPr/>
        </p:nvCxnSpPr>
        <p:spPr>
          <a:xfrm flipH="1" rot="-5400000">
            <a:off x="8044000" y="2613900"/>
            <a:ext cx="371700" cy="4788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Shape 584"/>
          <p:cNvCxnSpPr>
            <a:stCxn id="559" idx="0"/>
            <a:endCxn id="576" idx="2"/>
          </p:cNvCxnSpPr>
          <p:nvPr/>
        </p:nvCxnSpPr>
        <p:spPr>
          <a:xfrm rot="-5400000">
            <a:off x="4753863" y="2977600"/>
            <a:ext cx="321300" cy="1142100"/>
          </a:xfrm>
          <a:prstGeom prst="curved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Shape 585"/>
          <p:cNvCxnSpPr>
            <a:stCxn id="578" idx="2"/>
            <a:endCxn id="559" idx="0"/>
          </p:cNvCxnSpPr>
          <p:nvPr/>
        </p:nvCxnSpPr>
        <p:spPr>
          <a:xfrm rot="5400000">
            <a:off x="5491538" y="2240175"/>
            <a:ext cx="321300" cy="2617200"/>
          </a:xfrm>
          <a:prstGeom prst="curved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Shape 586"/>
          <p:cNvCxnSpPr>
            <a:stCxn id="579" idx="2"/>
            <a:endCxn id="559" idx="0"/>
          </p:cNvCxnSpPr>
          <p:nvPr/>
        </p:nvCxnSpPr>
        <p:spPr>
          <a:xfrm rot="5400000">
            <a:off x="6245700" y="1485975"/>
            <a:ext cx="321300" cy="4125600"/>
          </a:xfrm>
          <a:prstGeom prst="curved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Shape 587"/>
          <p:cNvCxnSpPr>
            <a:stCxn id="537" idx="2"/>
            <a:endCxn id="566" idx="0"/>
          </p:cNvCxnSpPr>
          <p:nvPr/>
        </p:nvCxnSpPr>
        <p:spPr>
          <a:xfrm rot="5400000">
            <a:off x="4400275" y="804175"/>
            <a:ext cx="602100" cy="19086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Shape 588"/>
          <p:cNvCxnSpPr>
            <a:stCxn id="537" idx="2"/>
            <a:endCxn id="567" idx="0"/>
          </p:cNvCxnSpPr>
          <p:nvPr/>
        </p:nvCxnSpPr>
        <p:spPr>
          <a:xfrm rot="5400000">
            <a:off x="5107525" y="1511425"/>
            <a:ext cx="602100" cy="4941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Shape 589"/>
          <p:cNvCxnSpPr>
            <a:stCxn id="537" idx="2"/>
            <a:endCxn id="569" idx="0"/>
          </p:cNvCxnSpPr>
          <p:nvPr/>
        </p:nvCxnSpPr>
        <p:spPr>
          <a:xfrm flipH="1" rot="-5400000">
            <a:off x="6522025" y="591025"/>
            <a:ext cx="602100" cy="23349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Shape 590"/>
          <p:cNvCxnSpPr>
            <a:stCxn id="537" idx="2"/>
            <a:endCxn id="568" idx="0"/>
          </p:cNvCxnSpPr>
          <p:nvPr/>
        </p:nvCxnSpPr>
        <p:spPr>
          <a:xfrm flipH="1" rot="-5400000">
            <a:off x="5814775" y="1298275"/>
            <a:ext cx="602100" cy="9204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Shape 591"/>
          <p:cNvCxnSpPr>
            <a:stCxn id="538" idx="2"/>
            <a:endCxn id="566" idx="0"/>
          </p:cNvCxnSpPr>
          <p:nvPr/>
        </p:nvCxnSpPr>
        <p:spPr>
          <a:xfrm flipH="1" rot="-5400000">
            <a:off x="2692150" y="1004575"/>
            <a:ext cx="602100" cy="15078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Shape 592"/>
          <p:cNvCxnSpPr>
            <a:stCxn id="539" idx="2"/>
            <a:endCxn id="567" idx="0"/>
          </p:cNvCxnSpPr>
          <p:nvPr/>
        </p:nvCxnSpPr>
        <p:spPr>
          <a:xfrm flipH="1" rot="-5400000">
            <a:off x="3708400" y="606325"/>
            <a:ext cx="602100" cy="23043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Shape 593"/>
          <p:cNvCxnSpPr>
            <a:stCxn id="539" idx="2"/>
            <a:endCxn id="568" idx="0"/>
          </p:cNvCxnSpPr>
          <p:nvPr/>
        </p:nvCxnSpPr>
        <p:spPr>
          <a:xfrm flipH="1" rot="-5400000">
            <a:off x="4415650" y="-100925"/>
            <a:ext cx="602100" cy="37188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Shape 594"/>
          <p:cNvCxnSpPr>
            <a:stCxn id="538" idx="2"/>
            <a:endCxn id="567" idx="0"/>
          </p:cNvCxnSpPr>
          <p:nvPr/>
        </p:nvCxnSpPr>
        <p:spPr>
          <a:xfrm flipH="1" rot="-5400000">
            <a:off x="3399400" y="297325"/>
            <a:ext cx="602100" cy="29223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Shape 595"/>
          <p:cNvCxnSpPr>
            <a:stCxn id="539" idx="2"/>
            <a:endCxn id="566" idx="0"/>
          </p:cNvCxnSpPr>
          <p:nvPr/>
        </p:nvCxnSpPr>
        <p:spPr>
          <a:xfrm flipH="1" rot="-5400000">
            <a:off x="3001150" y="1313575"/>
            <a:ext cx="602100" cy="8898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Shape 596"/>
          <p:cNvCxnSpPr>
            <a:stCxn id="539" idx="2"/>
            <a:endCxn id="569" idx="0"/>
          </p:cNvCxnSpPr>
          <p:nvPr/>
        </p:nvCxnSpPr>
        <p:spPr>
          <a:xfrm flipH="1" rot="-5400000">
            <a:off x="5122900" y="-808175"/>
            <a:ext cx="602100" cy="51333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Shape 597"/>
          <p:cNvCxnSpPr>
            <a:stCxn id="538" idx="2"/>
            <a:endCxn id="569" idx="0"/>
          </p:cNvCxnSpPr>
          <p:nvPr/>
        </p:nvCxnSpPr>
        <p:spPr>
          <a:xfrm flipH="1" rot="-5400000">
            <a:off x="4813900" y="-1117175"/>
            <a:ext cx="602100" cy="57513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Shape 598"/>
          <p:cNvCxnSpPr>
            <a:stCxn id="540" idx="2"/>
            <a:endCxn id="566" idx="0"/>
          </p:cNvCxnSpPr>
          <p:nvPr/>
        </p:nvCxnSpPr>
        <p:spPr>
          <a:xfrm flipH="1" rot="-5400000">
            <a:off x="3317013" y="1629475"/>
            <a:ext cx="602100" cy="2580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Shape 599"/>
          <p:cNvCxnSpPr>
            <a:stCxn id="540" idx="2"/>
            <a:endCxn id="567" idx="0"/>
          </p:cNvCxnSpPr>
          <p:nvPr/>
        </p:nvCxnSpPr>
        <p:spPr>
          <a:xfrm flipH="1" rot="-5400000">
            <a:off x="4024263" y="922225"/>
            <a:ext cx="602100" cy="1672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Shape 600"/>
          <p:cNvCxnSpPr>
            <a:stCxn id="540" idx="2"/>
            <a:endCxn id="568" idx="0"/>
          </p:cNvCxnSpPr>
          <p:nvPr/>
        </p:nvCxnSpPr>
        <p:spPr>
          <a:xfrm flipH="1" rot="-5400000">
            <a:off x="4731513" y="214975"/>
            <a:ext cx="602100" cy="30870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Shape 601"/>
          <p:cNvCxnSpPr>
            <a:stCxn id="540" idx="2"/>
            <a:endCxn id="569" idx="0"/>
          </p:cNvCxnSpPr>
          <p:nvPr/>
        </p:nvCxnSpPr>
        <p:spPr>
          <a:xfrm flipH="1" rot="-5400000">
            <a:off x="5438763" y="-492275"/>
            <a:ext cx="602100" cy="4501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Shape 602"/>
          <p:cNvCxnSpPr>
            <a:stCxn id="541" idx="2"/>
            <a:endCxn id="566" idx="0"/>
          </p:cNvCxnSpPr>
          <p:nvPr/>
        </p:nvCxnSpPr>
        <p:spPr>
          <a:xfrm rot="5400000">
            <a:off x="3629450" y="1575025"/>
            <a:ext cx="602100" cy="3669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Shape 603"/>
          <p:cNvCxnSpPr>
            <a:stCxn id="541" idx="2"/>
            <a:endCxn id="567" idx="0"/>
          </p:cNvCxnSpPr>
          <p:nvPr/>
        </p:nvCxnSpPr>
        <p:spPr>
          <a:xfrm flipH="1" rot="-5400000">
            <a:off x="4336700" y="1234675"/>
            <a:ext cx="602100" cy="10476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Shape 604"/>
          <p:cNvCxnSpPr>
            <a:stCxn id="541" idx="2"/>
            <a:endCxn id="568" idx="0"/>
          </p:cNvCxnSpPr>
          <p:nvPr/>
        </p:nvCxnSpPr>
        <p:spPr>
          <a:xfrm flipH="1" rot="-5400000">
            <a:off x="5043950" y="527425"/>
            <a:ext cx="602100" cy="24621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Shape 605"/>
          <p:cNvCxnSpPr>
            <a:stCxn id="541" idx="2"/>
            <a:endCxn id="569" idx="0"/>
          </p:cNvCxnSpPr>
          <p:nvPr/>
        </p:nvCxnSpPr>
        <p:spPr>
          <a:xfrm flipH="1" rot="-5400000">
            <a:off x="5751200" y="-179825"/>
            <a:ext cx="602100" cy="38766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Shape 606"/>
          <p:cNvCxnSpPr>
            <a:stCxn id="567" idx="2"/>
            <a:endCxn id="575" idx="0"/>
          </p:cNvCxnSpPr>
          <p:nvPr/>
        </p:nvCxnSpPr>
        <p:spPr>
          <a:xfrm rot="5400000">
            <a:off x="4783900" y="2661900"/>
            <a:ext cx="372000" cy="3831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Shape 607"/>
          <p:cNvCxnSpPr>
            <a:stCxn id="568" idx="2"/>
            <a:endCxn id="577" idx="0"/>
          </p:cNvCxnSpPr>
          <p:nvPr/>
        </p:nvCxnSpPr>
        <p:spPr>
          <a:xfrm rot="5400000">
            <a:off x="6220450" y="2683950"/>
            <a:ext cx="372000" cy="3390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Shape 608"/>
          <p:cNvCxnSpPr>
            <a:stCxn id="569" idx="2"/>
            <a:endCxn id="580" idx="0"/>
          </p:cNvCxnSpPr>
          <p:nvPr/>
        </p:nvCxnSpPr>
        <p:spPr>
          <a:xfrm rot="5400000">
            <a:off x="7651600" y="2700600"/>
            <a:ext cx="372000" cy="3057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1985625" y="2029250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/>
              <a:t>THE DATA</a:t>
            </a:r>
            <a:endParaRPr b="1"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Clustering Exploration: Overview</a:t>
            </a:r>
            <a:endParaRPr b="1"/>
          </a:p>
        </p:txBody>
      </p:sp>
      <p:sp>
        <p:nvSpPr>
          <p:cNvPr id="614" name="Shape 614"/>
          <p:cNvSpPr/>
          <p:nvPr/>
        </p:nvSpPr>
        <p:spPr>
          <a:xfrm>
            <a:off x="202650" y="2351825"/>
            <a:ext cx="972900" cy="4980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Clean</a:t>
            </a:r>
            <a:r>
              <a:rPr lang="en" sz="1000"/>
              <a:t> TRAIN Data</a:t>
            </a:r>
            <a:endParaRPr sz="1000"/>
          </a:p>
        </p:txBody>
      </p:sp>
      <p:sp>
        <p:nvSpPr>
          <p:cNvPr id="615" name="Shape 615"/>
          <p:cNvSpPr/>
          <p:nvPr/>
        </p:nvSpPr>
        <p:spPr>
          <a:xfrm>
            <a:off x="1648800" y="1238975"/>
            <a:ext cx="1279500" cy="498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 Cluster 1</a:t>
            </a:r>
            <a:endParaRPr sz="1000"/>
          </a:p>
        </p:txBody>
      </p:sp>
      <p:sp>
        <p:nvSpPr>
          <p:cNvPr id="616" name="Shape 616"/>
          <p:cNvSpPr/>
          <p:nvPr/>
        </p:nvSpPr>
        <p:spPr>
          <a:xfrm>
            <a:off x="1648800" y="2351825"/>
            <a:ext cx="1279500" cy="498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</a:t>
            </a:r>
            <a:r>
              <a:rPr lang="en" sz="1000"/>
              <a:t> Cluster 2</a:t>
            </a:r>
            <a:endParaRPr sz="1000"/>
          </a:p>
        </p:txBody>
      </p:sp>
      <p:sp>
        <p:nvSpPr>
          <p:cNvPr id="617" name="Shape 617"/>
          <p:cNvSpPr/>
          <p:nvPr/>
        </p:nvSpPr>
        <p:spPr>
          <a:xfrm>
            <a:off x="1648800" y="3464675"/>
            <a:ext cx="1279500" cy="498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</a:t>
            </a:r>
            <a:r>
              <a:rPr lang="en" sz="1000"/>
              <a:t> Cluster N</a:t>
            </a:r>
            <a:endParaRPr sz="1000"/>
          </a:p>
        </p:txBody>
      </p:sp>
      <p:cxnSp>
        <p:nvCxnSpPr>
          <p:cNvPr id="618" name="Shape 618"/>
          <p:cNvCxnSpPr>
            <a:stCxn id="614" idx="3"/>
            <a:endCxn id="615" idx="1"/>
          </p:cNvCxnSpPr>
          <p:nvPr/>
        </p:nvCxnSpPr>
        <p:spPr>
          <a:xfrm flipH="1" rot="10800000">
            <a:off x="1175550" y="1488125"/>
            <a:ext cx="473400" cy="11127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9" name="Shape 619"/>
          <p:cNvCxnSpPr>
            <a:stCxn id="614" idx="3"/>
            <a:endCxn id="616" idx="1"/>
          </p:cNvCxnSpPr>
          <p:nvPr/>
        </p:nvCxnSpPr>
        <p:spPr>
          <a:xfrm>
            <a:off x="1175550" y="2600825"/>
            <a:ext cx="473400" cy="6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0" name="Shape 620"/>
          <p:cNvCxnSpPr>
            <a:stCxn id="614" idx="3"/>
            <a:endCxn id="617" idx="1"/>
          </p:cNvCxnSpPr>
          <p:nvPr/>
        </p:nvCxnSpPr>
        <p:spPr>
          <a:xfrm>
            <a:off x="1175550" y="2600825"/>
            <a:ext cx="473400" cy="11130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21" name="Shape 621"/>
          <p:cNvSpPr/>
          <p:nvPr/>
        </p:nvSpPr>
        <p:spPr>
          <a:xfrm>
            <a:off x="3186425" y="1238975"/>
            <a:ext cx="1279500" cy="4980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Training Pipeline</a:t>
            </a:r>
            <a:endParaRPr sz="1000"/>
          </a:p>
        </p:txBody>
      </p:sp>
      <p:sp>
        <p:nvSpPr>
          <p:cNvPr id="622" name="Shape 622"/>
          <p:cNvSpPr/>
          <p:nvPr/>
        </p:nvSpPr>
        <p:spPr>
          <a:xfrm>
            <a:off x="3186425" y="2352125"/>
            <a:ext cx="1279500" cy="4980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Training Pipeline</a:t>
            </a:r>
            <a:endParaRPr sz="1000"/>
          </a:p>
        </p:txBody>
      </p:sp>
      <p:sp>
        <p:nvSpPr>
          <p:cNvPr id="623" name="Shape 623"/>
          <p:cNvSpPr/>
          <p:nvPr/>
        </p:nvSpPr>
        <p:spPr>
          <a:xfrm>
            <a:off x="3186425" y="3465275"/>
            <a:ext cx="1279500" cy="4980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Training Pipeline</a:t>
            </a:r>
            <a:endParaRPr sz="1000"/>
          </a:p>
        </p:txBody>
      </p:sp>
      <p:sp>
        <p:nvSpPr>
          <p:cNvPr id="624" name="Shape 624"/>
          <p:cNvSpPr/>
          <p:nvPr/>
        </p:nvSpPr>
        <p:spPr>
          <a:xfrm>
            <a:off x="4724050" y="1238975"/>
            <a:ext cx="1279500" cy="498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Cluster 1 Model</a:t>
            </a:r>
            <a:endParaRPr sz="1000"/>
          </a:p>
        </p:txBody>
      </p:sp>
      <p:sp>
        <p:nvSpPr>
          <p:cNvPr id="625" name="Shape 625"/>
          <p:cNvSpPr/>
          <p:nvPr/>
        </p:nvSpPr>
        <p:spPr>
          <a:xfrm>
            <a:off x="4724050" y="2352125"/>
            <a:ext cx="1279500" cy="498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Cluster 2 Model</a:t>
            </a:r>
            <a:endParaRPr sz="1000"/>
          </a:p>
        </p:txBody>
      </p:sp>
      <p:sp>
        <p:nvSpPr>
          <p:cNvPr id="626" name="Shape 626"/>
          <p:cNvSpPr/>
          <p:nvPr/>
        </p:nvSpPr>
        <p:spPr>
          <a:xfrm>
            <a:off x="4724050" y="3465275"/>
            <a:ext cx="1279500" cy="498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Cluster N Model</a:t>
            </a:r>
            <a:endParaRPr sz="1000"/>
          </a:p>
        </p:txBody>
      </p:sp>
      <p:cxnSp>
        <p:nvCxnSpPr>
          <p:cNvPr id="627" name="Shape 627"/>
          <p:cNvCxnSpPr>
            <a:stCxn id="615" idx="3"/>
            <a:endCxn id="621" idx="1"/>
          </p:cNvCxnSpPr>
          <p:nvPr/>
        </p:nvCxnSpPr>
        <p:spPr>
          <a:xfrm>
            <a:off x="2928300" y="1487975"/>
            <a:ext cx="2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Shape 628"/>
          <p:cNvCxnSpPr>
            <a:stCxn id="616" idx="3"/>
            <a:endCxn id="622" idx="1"/>
          </p:cNvCxnSpPr>
          <p:nvPr/>
        </p:nvCxnSpPr>
        <p:spPr>
          <a:xfrm>
            <a:off x="2928300" y="2600825"/>
            <a:ext cx="258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Shape 629"/>
          <p:cNvCxnSpPr>
            <a:stCxn id="617" idx="3"/>
            <a:endCxn id="623" idx="1"/>
          </p:cNvCxnSpPr>
          <p:nvPr/>
        </p:nvCxnSpPr>
        <p:spPr>
          <a:xfrm>
            <a:off x="2928300" y="3713675"/>
            <a:ext cx="258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Shape 630"/>
          <p:cNvCxnSpPr>
            <a:stCxn id="621" idx="3"/>
            <a:endCxn id="624" idx="1"/>
          </p:cNvCxnSpPr>
          <p:nvPr/>
        </p:nvCxnSpPr>
        <p:spPr>
          <a:xfrm>
            <a:off x="4465925" y="1487975"/>
            <a:ext cx="2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Shape 631"/>
          <p:cNvCxnSpPr>
            <a:stCxn id="622" idx="3"/>
            <a:endCxn id="625" idx="1"/>
          </p:cNvCxnSpPr>
          <p:nvPr/>
        </p:nvCxnSpPr>
        <p:spPr>
          <a:xfrm>
            <a:off x="4465925" y="2601125"/>
            <a:ext cx="2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" name="Shape 632"/>
          <p:cNvCxnSpPr>
            <a:stCxn id="623" idx="3"/>
            <a:endCxn id="626" idx="1"/>
          </p:cNvCxnSpPr>
          <p:nvPr/>
        </p:nvCxnSpPr>
        <p:spPr>
          <a:xfrm>
            <a:off x="4465925" y="3714275"/>
            <a:ext cx="2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Shape 633"/>
          <p:cNvSpPr/>
          <p:nvPr/>
        </p:nvSpPr>
        <p:spPr>
          <a:xfrm>
            <a:off x="8098250" y="2351825"/>
            <a:ext cx="972900" cy="4980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 </a:t>
            </a:r>
            <a:r>
              <a:rPr lang="en" sz="1000"/>
              <a:t>Data</a:t>
            </a:r>
            <a:endParaRPr sz="1000"/>
          </a:p>
        </p:txBody>
      </p:sp>
      <p:sp>
        <p:nvSpPr>
          <p:cNvPr id="634" name="Shape 634"/>
          <p:cNvSpPr/>
          <p:nvPr/>
        </p:nvSpPr>
        <p:spPr>
          <a:xfrm>
            <a:off x="6423800" y="1238975"/>
            <a:ext cx="1279500" cy="498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</a:t>
            </a:r>
            <a:r>
              <a:rPr lang="en" sz="1000"/>
              <a:t> Cluster 1</a:t>
            </a:r>
            <a:endParaRPr sz="1000"/>
          </a:p>
        </p:txBody>
      </p:sp>
      <p:sp>
        <p:nvSpPr>
          <p:cNvPr id="635" name="Shape 635"/>
          <p:cNvSpPr/>
          <p:nvPr/>
        </p:nvSpPr>
        <p:spPr>
          <a:xfrm>
            <a:off x="6411150" y="2352125"/>
            <a:ext cx="1279500" cy="498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 Cluster 1</a:t>
            </a:r>
            <a:endParaRPr sz="1000"/>
          </a:p>
        </p:txBody>
      </p:sp>
      <p:sp>
        <p:nvSpPr>
          <p:cNvPr id="636" name="Shape 636"/>
          <p:cNvSpPr/>
          <p:nvPr/>
        </p:nvSpPr>
        <p:spPr>
          <a:xfrm>
            <a:off x="6423800" y="3465275"/>
            <a:ext cx="1279500" cy="498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 Cluster 1</a:t>
            </a:r>
            <a:endParaRPr sz="1000"/>
          </a:p>
        </p:txBody>
      </p:sp>
      <p:cxnSp>
        <p:nvCxnSpPr>
          <p:cNvPr id="637" name="Shape 637"/>
          <p:cNvCxnSpPr>
            <a:stCxn id="634" idx="1"/>
            <a:endCxn id="624" idx="3"/>
          </p:cNvCxnSpPr>
          <p:nvPr/>
        </p:nvCxnSpPr>
        <p:spPr>
          <a:xfrm rot="10800000">
            <a:off x="6003500" y="1487975"/>
            <a:ext cx="42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8" name="Shape 638"/>
          <p:cNvCxnSpPr>
            <a:stCxn id="635" idx="1"/>
            <a:endCxn id="625" idx="3"/>
          </p:cNvCxnSpPr>
          <p:nvPr/>
        </p:nvCxnSpPr>
        <p:spPr>
          <a:xfrm rot="10800000">
            <a:off x="6003450" y="2601125"/>
            <a:ext cx="40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Shape 639"/>
          <p:cNvCxnSpPr>
            <a:stCxn id="636" idx="1"/>
            <a:endCxn id="626" idx="3"/>
          </p:cNvCxnSpPr>
          <p:nvPr/>
        </p:nvCxnSpPr>
        <p:spPr>
          <a:xfrm rot="10800000">
            <a:off x="6003500" y="3714275"/>
            <a:ext cx="42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Shape 640"/>
          <p:cNvCxnSpPr>
            <a:stCxn id="633" idx="1"/>
            <a:endCxn id="634" idx="3"/>
          </p:cNvCxnSpPr>
          <p:nvPr/>
        </p:nvCxnSpPr>
        <p:spPr>
          <a:xfrm rot="10800000">
            <a:off x="7703150" y="1488125"/>
            <a:ext cx="395100" cy="1112700"/>
          </a:xfrm>
          <a:prstGeom prst="curved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41" name="Shape 641"/>
          <p:cNvCxnSpPr>
            <a:stCxn id="633" idx="1"/>
            <a:endCxn id="635" idx="3"/>
          </p:cNvCxnSpPr>
          <p:nvPr/>
        </p:nvCxnSpPr>
        <p:spPr>
          <a:xfrm flipH="1">
            <a:off x="7690550" y="2600825"/>
            <a:ext cx="407700" cy="6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42" name="Shape 642"/>
          <p:cNvCxnSpPr>
            <a:stCxn id="633" idx="1"/>
            <a:endCxn id="636" idx="3"/>
          </p:cNvCxnSpPr>
          <p:nvPr/>
        </p:nvCxnSpPr>
        <p:spPr>
          <a:xfrm flipH="1">
            <a:off x="7703150" y="2600825"/>
            <a:ext cx="395100" cy="1113600"/>
          </a:xfrm>
          <a:prstGeom prst="curved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3" name="Shape 643"/>
          <p:cNvSpPr txBox="1"/>
          <p:nvPr/>
        </p:nvSpPr>
        <p:spPr>
          <a:xfrm>
            <a:off x="4741300" y="1897100"/>
            <a:ext cx="1245000" cy="29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Partial prediction</a:t>
            </a:r>
            <a:endParaRPr sz="1000"/>
          </a:p>
        </p:txBody>
      </p:sp>
      <p:sp>
        <p:nvSpPr>
          <p:cNvPr id="644" name="Shape 644"/>
          <p:cNvSpPr txBox="1"/>
          <p:nvPr/>
        </p:nvSpPr>
        <p:spPr>
          <a:xfrm>
            <a:off x="4741300" y="3010250"/>
            <a:ext cx="1245000" cy="29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Partial prediction</a:t>
            </a:r>
            <a:endParaRPr sz="1000"/>
          </a:p>
        </p:txBody>
      </p:sp>
      <p:sp>
        <p:nvSpPr>
          <p:cNvPr id="645" name="Shape 645"/>
          <p:cNvSpPr txBox="1"/>
          <p:nvPr/>
        </p:nvSpPr>
        <p:spPr>
          <a:xfrm>
            <a:off x="4741300" y="4123400"/>
            <a:ext cx="1245000" cy="29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Partial prediction</a:t>
            </a:r>
            <a:endParaRPr sz="1000"/>
          </a:p>
        </p:txBody>
      </p:sp>
      <p:cxnSp>
        <p:nvCxnSpPr>
          <p:cNvPr id="646" name="Shape 646"/>
          <p:cNvCxnSpPr>
            <a:stCxn id="624" idx="2"/>
            <a:endCxn id="643" idx="0"/>
          </p:cNvCxnSpPr>
          <p:nvPr/>
        </p:nvCxnSpPr>
        <p:spPr>
          <a:xfrm>
            <a:off x="5363800" y="1736975"/>
            <a:ext cx="0" cy="1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7" name="Shape 647"/>
          <p:cNvCxnSpPr>
            <a:stCxn id="625" idx="2"/>
            <a:endCxn id="644" idx="0"/>
          </p:cNvCxnSpPr>
          <p:nvPr/>
        </p:nvCxnSpPr>
        <p:spPr>
          <a:xfrm>
            <a:off x="5363800" y="2850125"/>
            <a:ext cx="0" cy="1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8" name="Shape 648"/>
          <p:cNvCxnSpPr>
            <a:stCxn id="626" idx="2"/>
            <a:endCxn id="645" idx="0"/>
          </p:cNvCxnSpPr>
          <p:nvPr/>
        </p:nvCxnSpPr>
        <p:spPr>
          <a:xfrm>
            <a:off x="5363800" y="3963275"/>
            <a:ext cx="0" cy="1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" name="Shape 649"/>
          <p:cNvSpPr/>
          <p:nvPr/>
        </p:nvSpPr>
        <p:spPr>
          <a:xfrm>
            <a:off x="3391925" y="4638175"/>
            <a:ext cx="1074000" cy="3657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MERGE!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50" name="Shape 650"/>
          <p:cNvGrpSpPr/>
          <p:nvPr/>
        </p:nvGrpSpPr>
        <p:grpSpPr>
          <a:xfrm>
            <a:off x="3391900" y="2044550"/>
            <a:ext cx="1349400" cy="2776500"/>
            <a:chOff x="3391900" y="2044550"/>
            <a:chExt cx="1349400" cy="2776500"/>
          </a:xfrm>
        </p:grpSpPr>
        <p:cxnSp>
          <p:nvCxnSpPr>
            <p:cNvPr id="651" name="Shape 651"/>
            <p:cNvCxnSpPr>
              <a:stCxn id="643" idx="1"/>
              <a:endCxn id="649" idx="1"/>
            </p:cNvCxnSpPr>
            <p:nvPr/>
          </p:nvCxnSpPr>
          <p:spPr>
            <a:xfrm flipH="1">
              <a:off x="3391900" y="2044550"/>
              <a:ext cx="1349400" cy="2776500"/>
            </a:xfrm>
            <a:prstGeom prst="curvedConnector3">
              <a:avLst>
                <a:gd fmla="val 11764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52" name="Shape 652"/>
            <p:cNvCxnSpPr>
              <a:stCxn id="644" idx="1"/>
              <a:endCxn id="649" idx="1"/>
            </p:cNvCxnSpPr>
            <p:nvPr/>
          </p:nvCxnSpPr>
          <p:spPr>
            <a:xfrm flipH="1">
              <a:off x="3391900" y="3157700"/>
              <a:ext cx="1349400" cy="1663200"/>
            </a:xfrm>
            <a:prstGeom prst="curvedConnector3">
              <a:avLst>
                <a:gd fmla="val 11764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Shape 653"/>
            <p:cNvCxnSpPr>
              <a:stCxn id="645" idx="1"/>
              <a:endCxn id="649" idx="1"/>
            </p:cNvCxnSpPr>
            <p:nvPr/>
          </p:nvCxnSpPr>
          <p:spPr>
            <a:xfrm flipH="1">
              <a:off x="3391900" y="4270850"/>
              <a:ext cx="1349400" cy="550200"/>
            </a:xfrm>
            <a:prstGeom prst="curvedConnector3">
              <a:avLst>
                <a:gd fmla="val 11764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54" name="Shape 654"/>
          <p:cNvSpPr txBox="1"/>
          <p:nvPr/>
        </p:nvSpPr>
        <p:spPr>
          <a:xfrm>
            <a:off x="4741300" y="4638175"/>
            <a:ext cx="1245000" cy="36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Final Prediction</a:t>
            </a:r>
            <a:endParaRPr sz="1000"/>
          </a:p>
        </p:txBody>
      </p:sp>
      <p:cxnSp>
        <p:nvCxnSpPr>
          <p:cNvPr id="655" name="Shape 655"/>
          <p:cNvCxnSpPr>
            <a:stCxn id="649" idx="3"/>
            <a:endCxn id="654" idx="1"/>
          </p:cNvCxnSpPr>
          <p:nvPr/>
        </p:nvCxnSpPr>
        <p:spPr>
          <a:xfrm>
            <a:off x="4465925" y="4821025"/>
            <a:ext cx="27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Clustering Exploration: Pipeline</a:t>
            </a:r>
            <a:endParaRPr b="1"/>
          </a:p>
        </p:txBody>
      </p:sp>
      <p:sp>
        <p:nvSpPr>
          <p:cNvPr id="661" name="Shape 661"/>
          <p:cNvSpPr/>
          <p:nvPr/>
        </p:nvSpPr>
        <p:spPr>
          <a:xfrm>
            <a:off x="119975" y="1252925"/>
            <a:ext cx="3346200" cy="357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 txBox="1"/>
          <p:nvPr/>
        </p:nvSpPr>
        <p:spPr>
          <a:xfrm>
            <a:off x="246125" y="1463025"/>
            <a:ext cx="31440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- Trade off:</a:t>
            </a:r>
            <a:endParaRPr b="1"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1. Cluster sample size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2. Homogeneous cluster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- High dimension cluster:</a:t>
            </a:r>
            <a:endParaRPr b="1"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1. Reduce dimension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2. Keep AMAP info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- Cluster algorithms:</a:t>
            </a:r>
            <a:endParaRPr b="1"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1. KMeans, Agglomerative, Gaussian Mixture... 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2. Distance metrics: 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['cityblock', 'cosine', 'euclidean', 'l1', 'l2', 'manhattan']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- Feature selection:</a:t>
            </a:r>
            <a:endParaRPr b="1"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1. Filtering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2. Wrapping</a:t>
            </a:r>
            <a:endParaRPr sz="1000"/>
          </a:p>
        </p:txBody>
      </p:sp>
      <p:sp>
        <p:nvSpPr>
          <p:cNvPr id="663" name="Shape 663"/>
          <p:cNvSpPr/>
          <p:nvPr/>
        </p:nvSpPr>
        <p:spPr>
          <a:xfrm>
            <a:off x="4015875" y="1252925"/>
            <a:ext cx="972900" cy="4980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Clean TRAIN Data</a:t>
            </a:r>
            <a:endParaRPr sz="1000"/>
          </a:p>
        </p:txBody>
      </p:sp>
      <p:sp>
        <p:nvSpPr>
          <p:cNvPr id="664" name="Shape 664"/>
          <p:cNvSpPr/>
          <p:nvPr/>
        </p:nvSpPr>
        <p:spPr>
          <a:xfrm>
            <a:off x="5452325" y="1252925"/>
            <a:ext cx="972900" cy="498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PCA</a:t>
            </a:r>
            <a:endParaRPr sz="1000"/>
          </a:p>
        </p:txBody>
      </p:sp>
      <p:cxnSp>
        <p:nvCxnSpPr>
          <p:cNvPr id="665" name="Shape 665"/>
          <p:cNvCxnSpPr>
            <a:stCxn id="663" idx="3"/>
            <a:endCxn id="664" idx="1"/>
          </p:cNvCxnSpPr>
          <p:nvPr/>
        </p:nvCxnSpPr>
        <p:spPr>
          <a:xfrm>
            <a:off x="4988775" y="1501925"/>
            <a:ext cx="46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Shape 666"/>
          <p:cNvSpPr/>
          <p:nvPr/>
        </p:nvSpPr>
        <p:spPr>
          <a:xfrm>
            <a:off x="7040175" y="1252925"/>
            <a:ext cx="972900" cy="498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 PCAs</a:t>
            </a:r>
            <a:endParaRPr sz="1000"/>
          </a:p>
        </p:txBody>
      </p:sp>
      <p:cxnSp>
        <p:nvCxnSpPr>
          <p:cNvPr id="667" name="Shape 667"/>
          <p:cNvCxnSpPr>
            <a:stCxn id="664" idx="3"/>
            <a:endCxn id="666" idx="1"/>
          </p:cNvCxnSpPr>
          <p:nvPr/>
        </p:nvCxnSpPr>
        <p:spPr>
          <a:xfrm>
            <a:off x="6425225" y="1501925"/>
            <a:ext cx="6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Shape 668"/>
          <p:cNvSpPr/>
          <p:nvPr/>
        </p:nvSpPr>
        <p:spPr>
          <a:xfrm>
            <a:off x="4015875" y="2167975"/>
            <a:ext cx="972900" cy="498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Cluster with [2, 30] clusters</a:t>
            </a:r>
            <a:endParaRPr sz="1000"/>
          </a:p>
        </p:txBody>
      </p:sp>
      <p:cxnSp>
        <p:nvCxnSpPr>
          <p:cNvPr id="669" name="Shape 669"/>
          <p:cNvCxnSpPr>
            <a:stCxn id="666" idx="3"/>
            <a:endCxn id="668" idx="1"/>
          </p:cNvCxnSpPr>
          <p:nvPr/>
        </p:nvCxnSpPr>
        <p:spPr>
          <a:xfrm flipH="1">
            <a:off x="4015875" y="1501925"/>
            <a:ext cx="3997200" cy="915000"/>
          </a:xfrm>
          <a:prstGeom prst="bentConnector5">
            <a:avLst>
              <a:gd fmla="val -5957" name="adj1"/>
              <a:gd fmla="val 50003" name="adj2"/>
              <a:gd fmla="val 105957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0" name="Shape 670"/>
          <p:cNvSpPr/>
          <p:nvPr/>
        </p:nvSpPr>
        <p:spPr>
          <a:xfrm>
            <a:off x="5452325" y="2167975"/>
            <a:ext cx="972900" cy="498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Silhouette Score -&gt; Best K</a:t>
            </a:r>
            <a:endParaRPr sz="1000"/>
          </a:p>
        </p:txBody>
      </p:sp>
      <p:cxnSp>
        <p:nvCxnSpPr>
          <p:cNvPr id="671" name="Shape 671"/>
          <p:cNvCxnSpPr>
            <a:stCxn id="668" idx="3"/>
            <a:endCxn id="670" idx="1"/>
          </p:cNvCxnSpPr>
          <p:nvPr/>
        </p:nvCxnSpPr>
        <p:spPr>
          <a:xfrm>
            <a:off x="4988775" y="2416975"/>
            <a:ext cx="46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Shape 672"/>
          <p:cNvSpPr/>
          <p:nvPr/>
        </p:nvSpPr>
        <p:spPr>
          <a:xfrm>
            <a:off x="4015875" y="2969550"/>
            <a:ext cx="972900" cy="4980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Clean TRAIN Data</a:t>
            </a:r>
            <a:endParaRPr sz="1000"/>
          </a:p>
        </p:txBody>
      </p:sp>
      <p:sp>
        <p:nvSpPr>
          <p:cNvPr id="673" name="Shape 673"/>
          <p:cNvSpPr/>
          <p:nvPr/>
        </p:nvSpPr>
        <p:spPr>
          <a:xfrm>
            <a:off x="4015875" y="3721475"/>
            <a:ext cx="972900" cy="4980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 Data</a:t>
            </a:r>
            <a:endParaRPr sz="1000"/>
          </a:p>
        </p:txBody>
      </p:sp>
      <p:sp>
        <p:nvSpPr>
          <p:cNvPr id="674" name="Shape 674"/>
          <p:cNvSpPr/>
          <p:nvPr/>
        </p:nvSpPr>
        <p:spPr>
          <a:xfrm>
            <a:off x="5452325" y="3332025"/>
            <a:ext cx="972900" cy="498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Cluster Method</a:t>
            </a:r>
            <a:endParaRPr sz="1000"/>
          </a:p>
        </p:txBody>
      </p:sp>
      <p:cxnSp>
        <p:nvCxnSpPr>
          <p:cNvPr id="675" name="Shape 675"/>
          <p:cNvCxnSpPr>
            <a:stCxn id="672" idx="3"/>
            <a:endCxn id="674" idx="1"/>
          </p:cNvCxnSpPr>
          <p:nvPr/>
        </p:nvCxnSpPr>
        <p:spPr>
          <a:xfrm>
            <a:off x="4988775" y="3218550"/>
            <a:ext cx="463500" cy="3624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76" name="Shape 676"/>
          <p:cNvCxnSpPr>
            <a:stCxn id="673" idx="3"/>
            <a:endCxn id="674" idx="1"/>
          </p:cNvCxnSpPr>
          <p:nvPr/>
        </p:nvCxnSpPr>
        <p:spPr>
          <a:xfrm flipH="1" rot="10800000">
            <a:off x="4988775" y="3581075"/>
            <a:ext cx="463500" cy="3894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77" name="Shape 677"/>
          <p:cNvCxnSpPr>
            <a:stCxn id="670" idx="2"/>
            <a:endCxn id="674" idx="0"/>
          </p:cNvCxnSpPr>
          <p:nvPr/>
        </p:nvCxnSpPr>
        <p:spPr>
          <a:xfrm>
            <a:off x="5938775" y="2665975"/>
            <a:ext cx="0" cy="6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678" name="Shape 678"/>
          <p:cNvSpPr/>
          <p:nvPr/>
        </p:nvSpPr>
        <p:spPr>
          <a:xfrm>
            <a:off x="6974875" y="2969550"/>
            <a:ext cx="972900" cy="4980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Cluster Labeled TRAIN</a:t>
            </a:r>
            <a:endParaRPr sz="1000"/>
          </a:p>
        </p:txBody>
      </p:sp>
      <p:sp>
        <p:nvSpPr>
          <p:cNvPr id="679" name="Shape 679"/>
          <p:cNvSpPr/>
          <p:nvPr/>
        </p:nvSpPr>
        <p:spPr>
          <a:xfrm>
            <a:off x="6974875" y="3721475"/>
            <a:ext cx="972900" cy="4980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Cluster Labeled TEST</a:t>
            </a:r>
            <a:endParaRPr sz="1000"/>
          </a:p>
        </p:txBody>
      </p:sp>
      <p:cxnSp>
        <p:nvCxnSpPr>
          <p:cNvPr id="680" name="Shape 680"/>
          <p:cNvCxnSpPr>
            <a:stCxn id="674" idx="3"/>
            <a:endCxn id="678" idx="1"/>
          </p:cNvCxnSpPr>
          <p:nvPr/>
        </p:nvCxnSpPr>
        <p:spPr>
          <a:xfrm flipH="1" rot="10800000">
            <a:off x="6425225" y="3218625"/>
            <a:ext cx="549600" cy="3624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81" name="Shape 681"/>
          <p:cNvCxnSpPr>
            <a:stCxn id="674" idx="3"/>
            <a:endCxn id="679" idx="1"/>
          </p:cNvCxnSpPr>
          <p:nvPr/>
        </p:nvCxnSpPr>
        <p:spPr>
          <a:xfrm>
            <a:off x="6425225" y="3581025"/>
            <a:ext cx="549600" cy="3894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311700" y="262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Clustering Exploration: Pipeline</a:t>
            </a:r>
            <a:endParaRPr b="1"/>
          </a:p>
        </p:txBody>
      </p: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550" y="1611438"/>
            <a:ext cx="2627150" cy="249322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1360075" y="4154075"/>
            <a:ext cx="2054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54 PCAs explains 90%</a:t>
            </a:r>
            <a:endParaRPr/>
          </a:p>
        </p:txBody>
      </p:sp>
      <p:grpSp>
        <p:nvGrpSpPr>
          <p:cNvPr id="689" name="Shape 689"/>
          <p:cNvGrpSpPr/>
          <p:nvPr/>
        </p:nvGrpSpPr>
        <p:grpSpPr>
          <a:xfrm>
            <a:off x="4194875" y="1320525"/>
            <a:ext cx="2274900" cy="3278700"/>
            <a:chOff x="1191625" y="1010850"/>
            <a:chExt cx="2274900" cy="3278700"/>
          </a:xfrm>
        </p:grpSpPr>
        <p:sp>
          <p:nvSpPr>
            <p:cNvPr id="690" name="Shape 690"/>
            <p:cNvSpPr/>
            <p:nvPr/>
          </p:nvSpPr>
          <p:spPr>
            <a:xfrm>
              <a:off x="1191625" y="1010850"/>
              <a:ext cx="2274900" cy="32787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458925" y="1236850"/>
              <a:ext cx="1740300" cy="3666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KMeans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1458925" y="1834825"/>
              <a:ext cx="1740300" cy="3666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AffinityPropagation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1458925" y="2356588"/>
              <a:ext cx="1740300" cy="3666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SpectralClustering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1458925" y="2954575"/>
              <a:ext cx="1740300" cy="3666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AgglomerativeClustering</a:t>
              </a:r>
              <a:endParaRPr sz="1000">
                <a:solidFill>
                  <a:schemeClr val="lt1"/>
                </a:solidFill>
              </a:endParaRPr>
            </a:p>
          </p:txBody>
        </p:sp>
      </p:grpSp>
      <p:sp>
        <p:nvSpPr>
          <p:cNvPr id="695" name="Shape 695"/>
          <p:cNvSpPr/>
          <p:nvPr/>
        </p:nvSpPr>
        <p:spPr>
          <a:xfrm>
            <a:off x="4462175" y="3895900"/>
            <a:ext cx="1740300" cy="3666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GaussianMixture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3672525" y="2640113"/>
            <a:ext cx="357900" cy="435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6665400" y="2640113"/>
            <a:ext cx="357900" cy="435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7179325" y="1221450"/>
            <a:ext cx="972900" cy="498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Silhouette Score -&gt; Best K</a:t>
            </a:r>
            <a:endParaRPr sz="1000"/>
          </a:p>
        </p:txBody>
      </p:sp>
      <p:cxnSp>
        <p:nvCxnSpPr>
          <p:cNvPr id="699" name="Shape 699"/>
          <p:cNvCxnSpPr>
            <a:stCxn id="698" idx="1"/>
            <a:endCxn id="690" idx="0"/>
          </p:cNvCxnSpPr>
          <p:nvPr/>
        </p:nvCxnSpPr>
        <p:spPr>
          <a:xfrm rot="10800000">
            <a:off x="5332225" y="1320450"/>
            <a:ext cx="1847100" cy="150000"/>
          </a:xfrm>
          <a:prstGeom prst="curvedConnector4">
            <a:avLst>
              <a:gd fmla="val 19207" name="adj1"/>
              <a:gd fmla="val 258700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700" name="Shape 700"/>
          <p:cNvSpPr/>
          <p:nvPr/>
        </p:nvSpPr>
        <p:spPr>
          <a:xfrm>
            <a:off x="7218925" y="2297875"/>
            <a:ext cx="972900" cy="4980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Cluster Labeled TRAIN</a:t>
            </a:r>
            <a:endParaRPr sz="1000"/>
          </a:p>
        </p:txBody>
      </p:sp>
      <p:sp>
        <p:nvSpPr>
          <p:cNvPr id="701" name="Shape 701"/>
          <p:cNvSpPr/>
          <p:nvPr/>
        </p:nvSpPr>
        <p:spPr>
          <a:xfrm>
            <a:off x="7218925" y="2957225"/>
            <a:ext cx="972900" cy="4980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Cluster Labeled TEST</a:t>
            </a: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Exploration: Method and Metric</a:t>
            </a:r>
            <a:endParaRPr/>
          </a:p>
        </p:txBody>
      </p:sp>
      <p:pic>
        <p:nvPicPr>
          <p:cNvPr id="707" name="Shape 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263" y="1235113"/>
            <a:ext cx="2537425" cy="17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488" y="3103914"/>
            <a:ext cx="2537400" cy="17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/>
        </p:nvSpPr>
        <p:spPr>
          <a:xfrm>
            <a:off x="249025" y="1891050"/>
            <a:ext cx="980400" cy="396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KMeans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249025" y="3755525"/>
            <a:ext cx="1097400" cy="396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Agglomerative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4391950" y="1891050"/>
            <a:ext cx="1237500" cy="39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Clusters</a:t>
            </a:r>
            <a:endParaRPr/>
          </a:p>
        </p:txBody>
      </p:sp>
      <p:sp>
        <p:nvSpPr>
          <p:cNvPr id="712" name="Shape 712"/>
          <p:cNvSpPr txBox="1"/>
          <p:nvPr/>
        </p:nvSpPr>
        <p:spPr>
          <a:xfrm>
            <a:off x="4391950" y="3755525"/>
            <a:ext cx="1237500" cy="396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2~3</a:t>
            </a:r>
            <a:r>
              <a:rPr lang="en"/>
              <a:t> Clusters</a:t>
            </a:r>
            <a:endParaRPr/>
          </a:p>
        </p:txBody>
      </p:sp>
      <p:cxnSp>
        <p:nvCxnSpPr>
          <p:cNvPr id="713" name="Shape 713"/>
          <p:cNvCxnSpPr>
            <a:stCxn id="709" idx="3"/>
            <a:endCxn id="707" idx="1"/>
          </p:cNvCxnSpPr>
          <p:nvPr/>
        </p:nvCxnSpPr>
        <p:spPr>
          <a:xfrm>
            <a:off x="1229425" y="2089500"/>
            <a:ext cx="40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Shape 714"/>
          <p:cNvCxnSpPr>
            <a:stCxn id="707" idx="3"/>
            <a:endCxn id="711" idx="1"/>
          </p:cNvCxnSpPr>
          <p:nvPr/>
        </p:nvCxnSpPr>
        <p:spPr>
          <a:xfrm>
            <a:off x="4176687" y="2089488"/>
            <a:ext cx="2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5" name="Shape 715"/>
          <p:cNvCxnSpPr>
            <a:stCxn id="710" idx="3"/>
            <a:endCxn id="708" idx="1"/>
          </p:cNvCxnSpPr>
          <p:nvPr/>
        </p:nvCxnSpPr>
        <p:spPr>
          <a:xfrm>
            <a:off x="1346425" y="3953975"/>
            <a:ext cx="2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Shape 716"/>
          <p:cNvCxnSpPr>
            <a:stCxn id="708" idx="3"/>
            <a:endCxn id="712" idx="1"/>
          </p:cNvCxnSpPr>
          <p:nvPr/>
        </p:nvCxnSpPr>
        <p:spPr>
          <a:xfrm>
            <a:off x="4137887" y="3953976"/>
            <a:ext cx="2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7" name="Shape 717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8825" y="3099600"/>
            <a:ext cx="2763471" cy="170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8" name="Shape 718"/>
          <p:cNvCxnSpPr>
            <a:stCxn id="712" idx="3"/>
            <a:endCxn id="717" idx="1"/>
          </p:cNvCxnSpPr>
          <p:nvPr/>
        </p:nvCxnSpPr>
        <p:spPr>
          <a:xfrm>
            <a:off x="5629450" y="3953975"/>
            <a:ext cx="4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9" name="Shape 719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8825" y="1201000"/>
            <a:ext cx="2873853" cy="177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Shape 720"/>
          <p:cNvCxnSpPr>
            <a:stCxn id="711" idx="3"/>
            <a:endCxn id="719" idx="1"/>
          </p:cNvCxnSpPr>
          <p:nvPr/>
        </p:nvCxnSpPr>
        <p:spPr>
          <a:xfrm>
            <a:off x="5629450" y="2089500"/>
            <a:ext cx="4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1985625" y="2029250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</a:t>
            </a:r>
            <a:r>
              <a:rPr b="1" lang="en"/>
              <a:t>THE RESULTS</a:t>
            </a:r>
            <a:endParaRPr b="1"/>
          </a:p>
        </p:txBody>
      </p:sp>
      <p:pic>
        <p:nvPicPr>
          <p:cNvPr id="726" name="Shape 726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Shape 731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733" name="Shape 7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27650"/>
            <a:ext cx="8839200" cy="1204937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Shape 734"/>
          <p:cNvSpPr txBox="1"/>
          <p:nvPr/>
        </p:nvSpPr>
        <p:spPr>
          <a:xfrm>
            <a:off x="544125" y="1190900"/>
            <a:ext cx="5913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Placed 898/4376, with a leaderboard score of .12186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means our CV error was not a great match to our real test error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type="title"/>
          </p:nvPr>
        </p:nvSpPr>
        <p:spPr>
          <a:xfrm>
            <a:off x="1985625" y="2029250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</a:t>
            </a:r>
            <a:r>
              <a:rPr b="1" lang="en"/>
              <a:t>. THE FUTURE</a:t>
            </a:r>
            <a:endParaRPr b="1"/>
          </a:p>
        </p:txBody>
      </p:sp>
      <p:pic>
        <p:nvPicPr>
          <p:cNvPr id="740" name="Shape 740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idx="4294967295" type="body"/>
          </p:nvPr>
        </p:nvSpPr>
        <p:spPr>
          <a:xfrm>
            <a:off x="194725" y="914850"/>
            <a:ext cx="78645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/>
              <a:t>Investigate more into effects of time (are we sure there are not trends in housing price with time? Is this possible?)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an OOB error method (maybe put aside 20% of training data as a test set)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Focus more on an iterative feature engineering process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GitHub more </a:t>
            </a:r>
            <a:r>
              <a:rPr lang="en"/>
              <a:t>effectively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Better t</a:t>
            </a:r>
            <a:r>
              <a:rPr lang="en"/>
              <a:t>eam workflow (redundant work</a:t>
            </a:r>
            <a:r>
              <a:rPr lang="en"/>
              <a:t>)</a:t>
            </a:r>
            <a:endParaRPr/>
          </a:p>
        </p:txBody>
      </p:sp>
      <p:sp>
        <p:nvSpPr>
          <p:cNvPr id="746" name="Shape 746"/>
          <p:cNvSpPr txBox="1"/>
          <p:nvPr>
            <p:ph type="title"/>
          </p:nvPr>
        </p:nvSpPr>
        <p:spPr>
          <a:xfrm>
            <a:off x="194725" y="221175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considerations</a:t>
            </a:r>
            <a:endParaRPr b="1"/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type="title"/>
          </p:nvPr>
        </p:nvSpPr>
        <p:spPr>
          <a:xfrm>
            <a:off x="311700" y="410000"/>
            <a:ext cx="8520600" cy="44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Questions?</a:t>
            </a:r>
            <a:endParaRPr b="1"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4294967295" type="body"/>
          </p:nvPr>
        </p:nvSpPr>
        <p:spPr>
          <a:xfrm>
            <a:off x="1763775" y="1552525"/>
            <a:ext cx="61116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SalePrice distribution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SalePrice versus numerical variables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SalePrice versus categorical variables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Correlation plot</a:t>
            </a:r>
            <a:endParaRPr/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194725" y="221175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Exploration</a:t>
            </a:r>
            <a:endParaRPr b="1"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025" y="997038"/>
            <a:ext cx="6853109" cy="398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4294967295" type="body"/>
          </p:nvPr>
        </p:nvSpPr>
        <p:spPr>
          <a:xfrm>
            <a:off x="1797350" y="1082675"/>
            <a:ext cx="61116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SalePrice distribution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SalePrice versus numerical variables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SalePrice versus categorical variables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Correlation plot</a:t>
            </a:r>
            <a:endParaRPr/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194725" y="221175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Exploration</a:t>
            </a:r>
            <a:endParaRPr b="1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223" y="828976"/>
            <a:ext cx="6577854" cy="419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4294967295" type="body"/>
          </p:nvPr>
        </p:nvSpPr>
        <p:spPr>
          <a:xfrm>
            <a:off x="765300" y="914850"/>
            <a:ext cx="61116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SalePrice distribution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SalePrice versus numerical variables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SalePrice versus categorical variables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Correlation plot</a:t>
            </a:r>
            <a:endParaRPr/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194725" y="221175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Exploration</a:t>
            </a:r>
            <a:endParaRPr b="1"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63" y="914850"/>
            <a:ext cx="7143672" cy="4251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794" y="846440"/>
            <a:ext cx="4841857" cy="4314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Shape 146"/>
          <p:cNvCxnSpPr/>
          <p:nvPr/>
        </p:nvCxnSpPr>
        <p:spPr>
          <a:xfrm>
            <a:off x="5579800" y="3535273"/>
            <a:ext cx="0" cy="93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</p:cxnSp>
      <p:cxnSp>
        <p:nvCxnSpPr>
          <p:cNvPr id="147" name="Shape 147"/>
          <p:cNvCxnSpPr/>
          <p:nvPr/>
        </p:nvCxnSpPr>
        <p:spPr>
          <a:xfrm rot="10800000">
            <a:off x="3205241" y="2285383"/>
            <a:ext cx="10932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bl" dist="9525">
              <a:srgbClr val="000000">
                <a:alpha val="50000"/>
              </a:srgbClr>
            </a:outerShdw>
          </a:effectLst>
        </p:spPr>
      </p:cxnSp>
      <p:cxnSp>
        <p:nvCxnSpPr>
          <p:cNvPr id="148" name="Shape 148"/>
          <p:cNvCxnSpPr/>
          <p:nvPr/>
        </p:nvCxnSpPr>
        <p:spPr>
          <a:xfrm>
            <a:off x="4287467" y="2285231"/>
            <a:ext cx="8400" cy="2257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</p:cxnSp>
      <p:cxnSp>
        <p:nvCxnSpPr>
          <p:cNvPr id="149" name="Shape 149"/>
          <p:cNvCxnSpPr/>
          <p:nvPr/>
        </p:nvCxnSpPr>
        <p:spPr>
          <a:xfrm flipH="1">
            <a:off x="3154891" y="3552683"/>
            <a:ext cx="2424900" cy="8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bl" dist="9525">
              <a:srgbClr val="000000">
                <a:alpha val="50000"/>
              </a:srgbClr>
            </a:outerShdw>
          </a:effectLst>
        </p:spPr>
      </p:cxnSp>
      <p:pic>
        <p:nvPicPr>
          <p:cNvPr id="150" name="Shape 150"/>
          <p:cNvPicPr preferRelativeResize="0"/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6394501" y="0"/>
            <a:ext cx="2749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194725" y="221175"/>
            <a:ext cx="4648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Exploration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971225" y="2492450"/>
            <a:ext cx="509100" cy="264300"/>
          </a:xfrm>
          <a:prstGeom prst="rightArrow">
            <a:avLst>
              <a:gd fmla="val 59061" name="adj1"/>
              <a:gd fmla="val 50894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7" name="Shape 157"/>
          <p:cNvGrpSpPr/>
          <p:nvPr/>
        </p:nvGrpSpPr>
        <p:grpSpPr>
          <a:xfrm>
            <a:off x="1512643" y="1376932"/>
            <a:ext cx="2143100" cy="1626011"/>
            <a:chOff x="2372796" y="1656626"/>
            <a:chExt cx="2702182" cy="2050196"/>
          </a:xfrm>
        </p:grpSpPr>
        <p:sp>
          <p:nvSpPr>
            <p:cNvPr id="158" name="Shape 158"/>
            <p:cNvSpPr/>
            <p:nvPr/>
          </p:nvSpPr>
          <p:spPr>
            <a:xfrm>
              <a:off x="3954272" y="3057539"/>
              <a:ext cx="1120706" cy="349688"/>
            </a:xfrm>
            <a:custGeom>
              <a:pathLst>
                <a:path extrusionOk="0" h="613488" w="1966151">
                  <a:moveTo>
                    <a:pt x="1662892" y="0"/>
                  </a:moveTo>
                  <a:lnTo>
                    <a:pt x="1966151" y="306744"/>
                  </a:lnTo>
                  <a:lnTo>
                    <a:pt x="1662892" y="613488"/>
                  </a:lnTo>
                  <a:lnTo>
                    <a:pt x="1662892" y="480226"/>
                  </a:lnTo>
                  <a:lnTo>
                    <a:pt x="0" y="480226"/>
                  </a:lnTo>
                  <a:lnTo>
                    <a:pt x="95544" y="436687"/>
                  </a:lnTo>
                  <a:cubicBezTo>
                    <a:pt x="231593" y="367003"/>
                    <a:pt x="353331" y="273343"/>
                    <a:pt x="455182" y="161282"/>
                  </a:cubicBezTo>
                  <a:lnTo>
                    <a:pt x="476393" y="133262"/>
                  </a:lnTo>
                  <a:lnTo>
                    <a:pt x="1662892" y="133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 rot="9340841">
              <a:off x="2590008" y="1961385"/>
              <a:ext cx="1790477" cy="1440679"/>
            </a:xfrm>
            <a:custGeom>
              <a:pathLst>
                <a:path extrusionOk="0" h="2524691" w="3137689">
                  <a:moveTo>
                    <a:pt x="742276" y="2412242"/>
                  </a:moveTo>
                  <a:cubicBezTo>
                    <a:pt x="107206" y="2125015"/>
                    <a:pt x="-174777" y="1377347"/>
                    <a:pt x="112449" y="742276"/>
                  </a:cubicBezTo>
                  <a:cubicBezTo>
                    <a:pt x="381723" y="146898"/>
                    <a:pt x="1055685" y="-138151"/>
                    <a:pt x="1662159" y="65212"/>
                  </a:cubicBezTo>
                  <a:lnTo>
                    <a:pt x="1696871" y="78846"/>
                  </a:lnTo>
                  <a:lnTo>
                    <a:pt x="1699473" y="73092"/>
                  </a:lnTo>
                  <a:lnTo>
                    <a:pt x="3137689" y="723561"/>
                  </a:lnTo>
                  <a:lnTo>
                    <a:pt x="2994421" y="1040333"/>
                  </a:lnTo>
                  <a:lnTo>
                    <a:pt x="1614168" y="416079"/>
                  </a:lnTo>
                  <a:lnTo>
                    <a:pt x="1553003" y="392053"/>
                  </a:lnTo>
                  <a:cubicBezTo>
                    <a:pt x="1112108" y="244213"/>
                    <a:pt x="622150" y="451437"/>
                    <a:pt x="426394" y="884265"/>
                  </a:cubicBezTo>
                  <a:cubicBezTo>
                    <a:pt x="217586" y="1345948"/>
                    <a:pt x="422582" y="1889489"/>
                    <a:pt x="884265" y="2098297"/>
                  </a:cubicBezTo>
                  <a:lnTo>
                    <a:pt x="890112" y="2100593"/>
                  </a:lnTo>
                  <a:lnTo>
                    <a:pt x="971689" y="2132638"/>
                  </a:lnTo>
                  <a:cubicBezTo>
                    <a:pt x="1412584" y="2280478"/>
                    <a:pt x="1902540" y="2073253"/>
                    <a:pt x="2098298" y="1640425"/>
                  </a:cubicBezTo>
                  <a:lnTo>
                    <a:pt x="2126689" y="1557674"/>
                  </a:lnTo>
                  <a:lnTo>
                    <a:pt x="1953336" y="1535276"/>
                  </a:lnTo>
                  <a:lnTo>
                    <a:pt x="2352528" y="1165201"/>
                  </a:lnTo>
                  <a:lnTo>
                    <a:pt x="2644550" y="1624584"/>
                  </a:lnTo>
                  <a:lnTo>
                    <a:pt x="2476649" y="1602890"/>
                  </a:lnTo>
                  <a:lnTo>
                    <a:pt x="2454458" y="1676834"/>
                  </a:lnTo>
                  <a:cubicBezTo>
                    <a:pt x="2442080" y="1712304"/>
                    <a:pt x="2428020" y="1747529"/>
                    <a:pt x="2412242" y="1782414"/>
                  </a:cubicBezTo>
                  <a:cubicBezTo>
                    <a:pt x="2142967" y="2377793"/>
                    <a:pt x="1469007" y="2662841"/>
                    <a:pt x="862531" y="2459480"/>
                  </a:cubicBezTo>
                  <a:lnTo>
                    <a:pt x="748122" y="2414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0" name="Shape 160"/>
          <p:cNvSpPr txBox="1"/>
          <p:nvPr/>
        </p:nvSpPr>
        <p:spPr>
          <a:xfrm>
            <a:off x="2146364" y="2017962"/>
            <a:ext cx="78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Noto Sans Symbols"/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Increment</a:t>
            </a:r>
            <a:b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#1</a:t>
            </a:r>
            <a:endParaRPr sz="10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3254566" y="2149313"/>
            <a:ext cx="228611" cy="312414"/>
          </a:xfrm>
          <a:custGeom>
            <a:pathLst>
              <a:path extrusionOk="0" h="3456" w="2534">
                <a:moveTo>
                  <a:pt x="59" y="0"/>
                </a:moveTo>
                <a:lnTo>
                  <a:pt x="76" y="3"/>
                </a:lnTo>
                <a:lnTo>
                  <a:pt x="92" y="12"/>
                </a:lnTo>
                <a:lnTo>
                  <a:pt x="105" y="24"/>
                </a:lnTo>
                <a:lnTo>
                  <a:pt x="113" y="40"/>
                </a:lnTo>
                <a:lnTo>
                  <a:pt x="116" y="58"/>
                </a:lnTo>
                <a:lnTo>
                  <a:pt x="116" y="191"/>
                </a:lnTo>
                <a:lnTo>
                  <a:pt x="144" y="198"/>
                </a:lnTo>
                <a:lnTo>
                  <a:pt x="178" y="206"/>
                </a:lnTo>
                <a:lnTo>
                  <a:pt x="219" y="215"/>
                </a:lnTo>
                <a:lnTo>
                  <a:pt x="265" y="225"/>
                </a:lnTo>
                <a:lnTo>
                  <a:pt x="315" y="235"/>
                </a:lnTo>
                <a:lnTo>
                  <a:pt x="370" y="245"/>
                </a:lnTo>
                <a:lnTo>
                  <a:pt x="428" y="254"/>
                </a:lnTo>
                <a:lnTo>
                  <a:pt x="490" y="264"/>
                </a:lnTo>
                <a:lnTo>
                  <a:pt x="555" y="271"/>
                </a:lnTo>
                <a:lnTo>
                  <a:pt x="622" y="279"/>
                </a:lnTo>
                <a:lnTo>
                  <a:pt x="690" y="284"/>
                </a:lnTo>
                <a:lnTo>
                  <a:pt x="760" y="287"/>
                </a:lnTo>
                <a:lnTo>
                  <a:pt x="830" y="288"/>
                </a:lnTo>
                <a:lnTo>
                  <a:pt x="910" y="286"/>
                </a:lnTo>
                <a:lnTo>
                  <a:pt x="986" y="282"/>
                </a:lnTo>
                <a:lnTo>
                  <a:pt x="1059" y="273"/>
                </a:lnTo>
                <a:lnTo>
                  <a:pt x="1126" y="262"/>
                </a:lnTo>
                <a:lnTo>
                  <a:pt x="1190" y="247"/>
                </a:lnTo>
                <a:lnTo>
                  <a:pt x="1249" y="229"/>
                </a:lnTo>
                <a:lnTo>
                  <a:pt x="1305" y="208"/>
                </a:lnTo>
                <a:lnTo>
                  <a:pt x="1356" y="184"/>
                </a:lnTo>
                <a:lnTo>
                  <a:pt x="1420" y="153"/>
                </a:lnTo>
                <a:lnTo>
                  <a:pt x="1488" y="127"/>
                </a:lnTo>
                <a:lnTo>
                  <a:pt x="1560" y="105"/>
                </a:lnTo>
                <a:lnTo>
                  <a:pt x="1635" y="88"/>
                </a:lnTo>
                <a:lnTo>
                  <a:pt x="1712" y="75"/>
                </a:lnTo>
                <a:lnTo>
                  <a:pt x="1792" y="68"/>
                </a:lnTo>
                <a:lnTo>
                  <a:pt x="1876" y="66"/>
                </a:lnTo>
                <a:lnTo>
                  <a:pt x="1933" y="67"/>
                </a:lnTo>
                <a:lnTo>
                  <a:pt x="1990" y="70"/>
                </a:lnTo>
                <a:lnTo>
                  <a:pt x="2045" y="75"/>
                </a:lnTo>
                <a:lnTo>
                  <a:pt x="2099" y="82"/>
                </a:lnTo>
                <a:lnTo>
                  <a:pt x="2149" y="89"/>
                </a:lnTo>
                <a:lnTo>
                  <a:pt x="2198" y="97"/>
                </a:lnTo>
                <a:lnTo>
                  <a:pt x="2243" y="107"/>
                </a:lnTo>
                <a:lnTo>
                  <a:pt x="2287" y="117"/>
                </a:lnTo>
                <a:lnTo>
                  <a:pt x="2327" y="127"/>
                </a:lnTo>
                <a:lnTo>
                  <a:pt x="2363" y="137"/>
                </a:lnTo>
                <a:lnTo>
                  <a:pt x="2395" y="147"/>
                </a:lnTo>
                <a:lnTo>
                  <a:pt x="2424" y="155"/>
                </a:lnTo>
                <a:lnTo>
                  <a:pt x="2448" y="163"/>
                </a:lnTo>
                <a:lnTo>
                  <a:pt x="2468" y="170"/>
                </a:lnTo>
                <a:lnTo>
                  <a:pt x="2484" y="176"/>
                </a:lnTo>
                <a:lnTo>
                  <a:pt x="2494" y="179"/>
                </a:lnTo>
                <a:lnTo>
                  <a:pt x="2499" y="181"/>
                </a:lnTo>
                <a:lnTo>
                  <a:pt x="2513" y="190"/>
                </a:lnTo>
                <a:lnTo>
                  <a:pt x="2525" y="202"/>
                </a:lnTo>
                <a:lnTo>
                  <a:pt x="2532" y="218"/>
                </a:lnTo>
                <a:lnTo>
                  <a:pt x="2534" y="235"/>
                </a:lnTo>
                <a:lnTo>
                  <a:pt x="2534" y="1963"/>
                </a:lnTo>
                <a:lnTo>
                  <a:pt x="2533" y="1976"/>
                </a:lnTo>
                <a:lnTo>
                  <a:pt x="2528" y="1990"/>
                </a:lnTo>
                <a:lnTo>
                  <a:pt x="2520" y="2001"/>
                </a:lnTo>
                <a:lnTo>
                  <a:pt x="2509" y="2011"/>
                </a:lnTo>
                <a:lnTo>
                  <a:pt x="2492" y="2018"/>
                </a:lnTo>
                <a:lnTo>
                  <a:pt x="2475" y="2020"/>
                </a:lnTo>
                <a:lnTo>
                  <a:pt x="2456" y="2016"/>
                </a:lnTo>
                <a:lnTo>
                  <a:pt x="2453" y="2015"/>
                </a:lnTo>
                <a:lnTo>
                  <a:pt x="2444" y="2012"/>
                </a:lnTo>
                <a:lnTo>
                  <a:pt x="2431" y="2007"/>
                </a:lnTo>
                <a:lnTo>
                  <a:pt x="2413" y="2000"/>
                </a:lnTo>
                <a:lnTo>
                  <a:pt x="2390" y="1993"/>
                </a:lnTo>
                <a:lnTo>
                  <a:pt x="2364" y="1986"/>
                </a:lnTo>
                <a:lnTo>
                  <a:pt x="2333" y="1976"/>
                </a:lnTo>
                <a:lnTo>
                  <a:pt x="2299" y="1967"/>
                </a:lnTo>
                <a:lnTo>
                  <a:pt x="2261" y="1957"/>
                </a:lnTo>
                <a:lnTo>
                  <a:pt x="2221" y="1949"/>
                </a:lnTo>
                <a:lnTo>
                  <a:pt x="2177" y="1940"/>
                </a:lnTo>
                <a:lnTo>
                  <a:pt x="2132" y="1931"/>
                </a:lnTo>
                <a:lnTo>
                  <a:pt x="2084" y="1924"/>
                </a:lnTo>
                <a:lnTo>
                  <a:pt x="2034" y="1919"/>
                </a:lnTo>
                <a:lnTo>
                  <a:pt x="1982" y="1913"/>
                </a:lnTo>
                <a:lnTo>
                  <a:pt x="1930" y="1910"/>
                </a:lnTo>
                <a:lnTo>
                  <a:pt x="1876" y="1909"/>
                </a:lnTo>
                <a:lnTo>
                  <a:pt x="1800" y="1911"/>
                </a:lnTo>
                <a:lnTo>
                  <a:pt x="1728" y="1918"/>
                </a:lnTo>
                <a:lnTo>
                  <a:pt x="1659" y="1929"/>
                </a:lnTo>
                <a:lnTo>
                  <a:pt x="1592" y="1944"/>
                </a:lnTo>
                <a:lnTo>
                  <a:pt x="1528" y="1963"/>
                </a:lnTo>
                <a:lnTo>
                  <a:pt x="1467" y="1986"/>
                </a:lnTo>
                <a:lnTo>
                  <a:pt x="1410" y="2014"/>
                </a:lnTo>
                <a:lnTo>
                  <a:pt x="1352" y="2041"/>
                </a:lnTo>
                <a:lnTo>
                  <a:pt x="1290" y="2065"/>
                </a:lnTo>
                <a:lnTo>
                  <a:pt x="1224" y="2085"/>
                </a:lnTo>
                <a:lnTo>
                  <a:pt x="1154" y="2102"/>
                </a:lnTo>
                <a:lnTo>
                  <a:pt x="1080" y="2114"/>
                </a:lnTo>
                <a:lnTo>
                  <a:pt x="1000" y="2124"/>
                </a:lnTo>
                <a:lnTo>
                  <a:pt x="917" y="2129"/>
                </a:lnTo>
                <a:lnTo>
                  <a:pt x="830" y="2131"/>
                </a:lnTo>
                <a:lnTo>
                  <a:pt x="756" y="2130"/>
                </a:lnTo>
                <a:lnTo>
                  <a:pt x="683" y="2127"/>
                </a:lnTo>
                <a:lnTo>
                  <a:pt x="612" y="2121"/>
                </a:lnTo>
                <a:lnTo>
                  <a:pt x="542" y="2114"/>
                </a:lnTo>
                <a:lnTo>
                  <a:pt x="474" y="2106"/>
                </a:lnTo>
                <a:lnTo>
                  <a:pt x="410" y="2097"/>
                </a:lnTo>
                <a:lnTo>
                  <a:pt x="350" y="2086"/>
                </a:lnTo>
                <a:lnTo>
                  <a:pt x="293" y="2077"/>
                </a:lnTo>
                <a:lnTo>
                  <a:pt x="241" y="2066"/>
                </a:lnTo>
                <a:lnTo>
                  <a:pt x="194" y="2056"/>
                </a:lnTo>
                <a:lnTo>
                  <a:pt x="152" y="2046"/>
                </a:lnTo>
                <a:lnTo>
                  <a:pt x="116" y="2037"/>
                </a:lnTo>
                <a:lnTo>
                  <a:pt x="116" y="3398"/>
                </a:lnTo>
                <a:lnTo>
                  <a:pt x="113" y="3416"/>
                </a:lnTo>
                <a:lnTo>
                  <a:pt x="105" y="3432"/>
                </a:lnTo>
                <a:lnTo>
                  <a:pt x="92" y="3444"/>
                </a:lnTo>
                <a:lnTo>
                  <a:pt x="76" y="3453"/>
                </a:lnTo>
                <a:lnTo>
                  <a:pt x="59" y="3456"/>
                </a:lnTo>
                <a:lnTo>
                  <a:pt x="40" y="3453"/>
                </a:lnTo>
                <a:lnTo>
                  <a:pt x="24" y="3444"/>
                </a:lnTo>
                <a:lnTo>
                  <a:pt x="11" y="3432"/>
                </a:lnTo>
                <a:lnTo>
                  <a:pt x="3" y="3416"/>
                </a:lnTo>
                <a:lnTo>
                  <a:pt x="0" y="3398"/>
                </a:lnTo>
                <a:lnTo>
                  <a:pt x="0" y="235"/>
                </a:lnTo>
                <a:lnTo>
                  <a:pt x="1" y="234"/>
                </a:lnTo>
                <a:lnTo>
                  <a:pt x="1" y="232"/>
                </a:lnTo>
                <a:lnTo>
                  <a:pt x="1" y="231"/>
                </a:lnTo>
                <a:lnTo>
                  <a:pt x="0" y="230"/>
                </a:lnTo>
                <a:lnTo>
                  <a:pt x="0" y="58"/>
                </a:lnTo>
                <a:lnTo>
                  <a:pt x="3" y="40"/>
                </a:lnTo>
                <a:lnTo>
                  <a:pt x="11" y="24"/>
                </a:lnTo>
                <a:lnTo>
                  <a:pt x="24" y="12"/>
                </a:lnTo>
                <a:lnTo>
                  <a:pt x="40" y="3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2" name="Shape 162"/>
          <p:cNvGrpSpPr/>
          <p:nvPr/>
        </p:nvGrpSpPr>
        <p:grpSpPr>
          <a:xfrm>
            <a:off x="3710094" y="2520720"/>
            <a:ext cx="251750" cy="207743"/>
            <a:chOff x="5181600" y="3079750"/>
            <a:chExt cx="317425" cy="261938"/>
          </a:xfrm>
        </p:grpSpPr>
        <p:sp>
          <p:nvSpPr>
            <p:cNvPr id="163" name="Shape 163"/>
            <p:cNvSpPr/>
            <p:nvPr/>
          </p:nvSpPr>
          <p:spPr>
            <a:xfrm>
              <a:off x="5181600" y="3079750"/>
              <a:ext cx="58738" cy="60326"/>
            </a:xfrm>
            <a:custGeom>
              <a:pathLst>
                <a:path extrusionOk="0" h="611" w="637">
                  <a:moveTo>
                    <a:pt x="318" y="0"/>
                  </a:moveTo>
                  <a:lnTo>
                    <a:pt x="361" y="4"/>
                  </a:lnTo>
                  <a:lnTo>
                    <a:pt x="401" y="12"/>
                  </a:lnTo>
                  <a:lnTo>
                    <a:pt x="440" y="26"/>
                  </a:lnTo>
                  <a:lnTo>
                    <a:pt x="477" y="44"/>
                  </a:lnTo>
                  <a:lnTo>
                    <a:pt x="510" y="66"/>
                  </a:lnTo>
                  <a:lnTo>
                    <a:pt x="542" y="92"/>
                  </a:lnTo>
                  <a:lnTo>
                    <a:pt x="569" y="122"/>
                  </a:lnTo>
                  <a:lnTo>
                    <a:pt x="592" y="154"/>
                  </a:lnTo>
                  <a:lnTo>
                    <a:pt x="611" y="189"/>
                  </a:lnTo>
                  <a:lnTo>
                    <a:pt x="624" y="227"/>
                  </a:lnTo>
                  <a:lnTo>
                    <a:pt x="634" y="265"/>
                  </a:lnTo>
                  <a:lnTo>
                    <a:pt x="637" y="307"/>
                  </a:lnTo>
                  <a:lnTo>
                    <a:pt x="634" y="347"/>
                  </a:lnTo>
                  <a:lnTo>
                    <a:pt x="624" y="386"/>
                  </a:lnTo>
                  <a:lnTo>
                    <a:pt x="611" y="423"/>
                  </a:lnTo>
                  <a:lnTo>
                    <a:pt x="592" y="458"/>
                  </a:lnTo>
                  <a:lnTo>
                    <a:pt x="569" y="490"/>
                  </a:lnTo>
                  <a:lnTo>
                    <a:pt x="542" y="520"/>
                  </a:lnTo>
                  <a:lnTo>
                    <a:pt x="510" y="546"/>
                  </a:lnTo>
                  <a:lnTo>
                    <a:pt x="477" y="568"/>
                  </a:lnTo>
                  <a:lnTo>
                    <a:pt x="440" y="586"/>
                  </a:lnTo>
                  <a:lnTo>
                    <a:pt x="401" y="600"/>
                  </a:lnTo>
                  <a:lnTo>
                    <a:pt x="361" y="608"/>
                  </a:lnTo>
                  <a:lnTo>
                    <a:pt x="318" y="611"/>
                  </a:lnTo>
                  <a:lnTo>
                    <a:pt x="276" y="608"/>
                  </a:lnTo>
                  <a:lnTo>
                    <a:pt x="235" y="600"/>
                  </a:lnTo>
                  <a:lnTo>
                    <a:pt x="197" y="586"/>
                  </a:lnTo>
                  <a:lnTo>
                    <a:pt x="160" y="568"/>
                  </a:lnTo>
                  <a:lnTo>
                    <a:pt x="127" y="546"/>
                  </a:lnTo>
                  <a:lnTo>
                    <a:pt x="95" y="520"/>
                  </a:lnTo>
                  <a:lnTo>
                    <a:pt x="68" y="490"/>
                  </a:lnTo>
                  <a:lnTo>
                    <a:pt x="45" y="458"/>
                  </a:lnTo>
                  <a:lnTo>
                    <a:pt x="26" y="423"/>
                  </a:lnTo>
                  <a:lnTo>
                    <a:pt x="12" y="386"/>
                  </a:lnTo>
                  <a:lnTo>
                    <a:pt x="3" y="347"/>
                  </a:lnTo>
                  <a:lnTo>
                    <a:pt x="0" y="307"/>
                  </a:lnTo>
                  <a:lnTo>
                    <a:pt x="3" y="265"/>
                  </a:lnTo>
                  <a:lnTo>
                    <a:pt x="12" y="227"/>
                  </a:lnTo>
                  <a:lnTo>
                    <a:pt x="26" y="189"/>
                  </a:lnTo>
                  <a:lnTo>
                    <a:pt x="45" y="154"/>
                  </a:lnTo>
                  <a:lnTo>
                    <a:pt x="68" y="122"/>
                  </a:lnTo>
                  <a:lnTo>
                    <a:pt x="95" y="92"/>
                  </a:lnTo>
                  <a:lnTo>
                    <a:pt x="127" y="66"/>
                  </a:lnTo>
                  <a:lnTo>
                    <a:pt x="160" y="44"/>
                  </a:lnTo>
                  <a:lnTo>
                    <a:pt x="197" y="26"/>
                  </a:lnTo>
                  <a:lnTo>
                    <a:pt x="235" y="12"/>
                  </a:lnTo>
                  <a:lnTo>
                    <a:pt x="276" y="4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5181600" y="3179763"/>
              <a:ext cx="58738" cy="60324"/>
            </a:xfrm>
            <a:custGeom>
              <a:pathLst>
                <a:path extrusionOk="0" h="610" w="637">
                  <a:moveTo>
                    <a:pt x="318" y="0"/>
                  </a:moveTo>
                  <a:lnTo>
                    <a:pt x="361" y="3"/>
                  </a:lnTo>
                  <a:lnTo>
                    <a:pt x="401" y="11"/>
                  </a:lnTo>
                  <a:lnTo>
                    <a:pt x="440" y="24"/>
                  </a:lnTo>
                  <a:lnTo>
                    <a:pt x="477" y="42"/>
                  </a:lnTo>
                  <a:lnTo>
                    <a:pt x="510" y="65"/>
                  </a:lnTo>
                  <a:lnTo>
                    <a:pt x="542" y="91"/>
                  </a:lnTo>
                  <a:lnTo>
                    <a:pt x="569" y="120"/>
                  </a:lnTo>
                  <a:lnTo>
                    <a:pt x="592" y="153"/>
                  </a:lnTo>
                  <a:lnTo>
                    <a:pt x="611" y="188"/>
                  </a:lnTo>
                  <a:lnTo>
                    <a:pt x="624" y="226"/>
                  </a:lnTo>
                  <a:lnTo>
                    <a:pt x="634" y="265"/>
                  </a:lnTo>
                  <a:lnTo>
                    <a:pt x="637" y="305"/>
                  </a:lnTo>
                  <a:lnTo>
                    <a:pt x="634" y="345"/>
                  </a:lnTo>
                  <a:lnTo>
                    <a:pt x="624" y="384"/>
                  </a:lnTo>
                  <a:lnTo>
                    <a:pt x="611" y="421"/>
                  </a:lnTo>
                  <a:lnTo>
                    <a:pt x="592" y="456"/>
                  </a:lnTo>
                  <a:lnTo>
                    <a:pt x="569" y="489"/>
                  </a:lnTo>
                  <a:lnTo>
                    <a:pt x="542" y="519"/>
                  </a:lnTo>
                  <a:lnTo>
                    <a:pt x="510" y="545"/>
                  </a:lnTo>
                  <a:lnTo>
                    <a:pt x="477" y="568"/>
                  </a:lnTo>
                  <a:lnTo>
                    <a:pt x="440" y="586"/>
                  </a:lnTo>
                  <a:lnTo>
                    <a:pt x="401" y="599"/>
                  </a:lnTo>
                  <a:lnTo>
                    <a:pt x="361" y="607"/>
                  </a:lnTo>
                  <a:lnTo>
                    <a:pt x="318" y="610"/>
                  </a:lnTo>
                  <a:lnTo>
                    <a:pt x="276" y="607"/>
                  </a:lnTo>
                  <a:lnTo>
                    <a:pt x="235" y="599"/>
                  </a:lnTo>
                  <a:lnTo>
                    <a:pt x="197" y="586"/>
                  </a:lnTo>
                  <a:lnTo>
                    <a:pt x="160" y="568"/>
                  </a:lnTo>
                  <a:lnTo>
                    <a:pt x="127" y="545"/>
                  </a:lnTo>
                  <a:lnTo>
                    <a:pt x="95" y="519"/>
                  </a:lnTo>
                  <a:lnTo>
                    <a:pt x="68" y="489"/>
                  </a:lnTo>
                  <a:lnTo>
                    <a:pt x="45" y="456"/>
                  </a:lnTo>
                  <a:lnTo>
                    <a:pt x="26" y="421"/>
                  </a:lnTo>
                  <a:lnTo>
                    <a:pt x="12" y="384"/>
                  </a:lnTo>
                  <a:lnTo>
                    <a:pt x="3" y="345"/>
                  </a:lnTo>
                  <a:lnTo>
                    <a:pt x="0" y="305"/>
                  </a:lnTo>
                  <a:lnTo>
                    <a:pt x="3" y="265"/>
                  </a:lnTo>
                  <a:lnTo>
                    <a:pt x="12" y="226"/>
                  </a:lnTo>
                  <a:lnTo>
                    <a:pt x="26" y="188"/>
                  </a:lnTo>
                  <a:lnTo>
                    <a:pt x="45" y="153"/>
                  </a:lnTo>
                  <a:lnTo>
                    <a:pt x="68" y="120"/>
                  </a:lnTo>
                  <a:lnTo>
                    <a:pt x="95" y="91"/>
                  </a:lnTo>
                  <a:lnTo>
                    <a:pt x="127" y="65"/>
                  </a:lnTo>
                  <a:lnTo>
                    <a:pt x="160" y="42"/>
                  </a:lnTo>
                  <a:lnTo>
                    <a:pt x="197" y="24"/>
                  </a:lnTo>
                  <a:lnTo>
                    <a:pt x="235" y="11"/>
                  </a:lnTo>
                  <a:lnTo>
                    <a:pt x="276" y="3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5181600" y="3281363"/>
              <a:ext cx="58738" cy="60326"/>
            </a:xfrm>
            <a:custGeom>
              <a:pathLst>
                <a:path extrusionOk="0" h="611" w="637">
                  <a:moveTo>
                    <a:pt x="318" y="0"/>
                  </a:moveTo>
                  <a:lnTo>
                    <a:pt x="361" y="3"/>
                  </a:lnTo>
                  <a:lnTo>
                    <a:pt x="401" y="11"/>
                  </a:lnTo>
                  <a:lnTo>
                    <a:pt x="440" y="25"/>
                  </a:lnTo>
                  <a:lnTo>
                    <a:pt x="477" y="43"/>
                  </a:lnTo>
                  <a:lnTo>
                    <a:pt x="510" y="65"/>
                  </a:lnTo>
                  <a:lnTo>
                    <a:pt x="542" y="91"/>
                  </a:lnTo>
                  <a:lnTo>
                    <a:pt x="569" y="122"/>
                  </a:lnTo>
                  <a:lnTo>
                    <a:pt x="592" y="154"/>
                  </a:lnTo>
                  <a:lnTo>
                    <a:pt x="611" y="189"/>
                  </a:lnTo>
                  <a:lnTo>
                    <a:pt x="624" y="226"/>
                  </a:lnTo>
                  <a:lnTo>
                    <a:pt x="634" y="265"/>
                  </a:lnTo>
                  <a:lnTo>
                    <a:pt x="637" y="305"/>
                  </a:lnTo>
                  <a:lnTo>
                    <a:pt x="634" y="346"/>
                  </a:lnTo>
                  <a:lnTo>
                    <a:pt x="624" y="384"/>
                  </a:lnTo>
                  <a:lnTo>
                    <a:pt x="611" y="423"/>
                  </a:lnTo>
                  <a:lnTo>
                    <a:pt x="592" y="458"/>
                  </a:lnTo>
                  <a:lnTo>
                    <a:pt x="569" y="490"/>
                  </a:lnTo>
                  <a:lnTo>
                    <a:pt x="542" y="520"/>
                  </a:lnTo>
                  <a:lnTo>
                    <a:pt x="510" y="546"/>
                  </a:lnTo>
                  <a:lnTo>
                    <a:pt x="477" y="568"/>
                  </a:lnTo>
                  <a:lnTo>
                    <a:pt x="440" y="586"/>
                  </a:lnTo>
                  <a:lnTo>
                    <a:pt x="401" y="599"/>
                  </a:lnTo>
                  <a:lnTo>
                    <a:pt x="361" y="608"/>
                  </a:lnTo>
                  <a:lnTo>
                    <a:pt x="318" y="611"/>
                  </a:lnTo>
                  <a:lnTo>
                    <a:pt x="276" y="608"/>
                  </a:lnTo>
                  <a:lnTo>
                    <a:pt x="235" y="599"/>
                  </a:lnTo>
                  <a:lnTo>
                    <a:pt x="197" y="586"/>
                  </a:lnTo>
                  <a:lnTo>
                    <a:pt x="160" y="568"/>
                  </a:lnTo>
                  <a:lnTo>
                    <a:pt x="127" y="546"/>
                  </a:lnTo>
                  <a:lnTo>
                    <a:pt x="95" y="520"/>
                  </a:lnTo>
                  <a:lnTo>
                    <a:pt x="68" y="490"/>
                  </a:lnTo>
                  <a:lnTo>
                    <a:pt x="45" y="458"/>
                  </a:lnTo>
                  <a:lnTo>
                    <a:pt x="26" y="423"/>
                  </a:lnTo>
                  <a:lnTo>
                    <a:pt x="12" y="384"/>
                  </a:lnTo>
                  <a:lnTo>
                    <a:pt x="3" y="346"/>
                  </a:lnTo>
                  <a:lnTo>
                    <a:pt x="0" y="305"/>
                  </a:lnTo>
                  <a:lnTo>
                    <a:pt x="3" y="265"/>
                  </a:lnTo>
                  <a:lnTo>
                    <a:pt x="12" y="226"/>
                  </a:lnTo>
                  <a:lnTo>
                    <a:pt x="26" y="189"/>
                  </a:lnTo>
                  <a:lnTo>
                    <a:pt x="45" y="154"/>
                  </a:lnTo>
                  <a:lnTo>
                    <a:pt x="68" y="122"/>
                  </a:lnTo>
                  <a:lnTo>
                    <a:pt x="95" y="91"/>
                  </a:lnTo>
                  <a:lnTo>
                    <a:pt x="127" y="65"/>
                  </a:lnTo>
                  <a:lnTo>
                    <a:pt x="160" y="43"/>
                  </a:lnTo>
                  <a:lnTo>
                    <a:pt x="197" y="25"/>
                  </a:lnTo>
                  <a:lnTo>
                    <a:pt x="235" y="11"/>
                  </a:lnTo>
                  <a:lnTo>
                    <a:pt x="276" y="3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5280025" y="3079750"/>
              <a:ext cx="219000" cy="6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5280025" y="3179763"/>
              <a:ext cx="219000" cy="6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5280025" y="3281363"/>
              <a:ext cx="219000" cy="6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" name="Shape 169"/>
          <p:cNvGrpSpPr/>
          <p:nvPr/>
        </p:nvGrpSpPr>
        <p:grpSpPr>
          <a:xfrm>
            <a:off x="1543265" y="2520720"/>
            <a:ext cx="251750" cy="207743"/>
            <a:chOff x="5181600" y="3079750"/>
            <a:chExt cx="317425" cy="261938"/>
          </a:xfrm>
        </p:grpSpPr>
        <p:sp>
          <p:nvSpPr>
            <p:cNvPr id="170" name="Shape 170"/>
            <p:cNvSpPr/>
            <p:nvPr/>
          </p:nvSpPr>
          <p:spPr>
            <a:xfrm>
              <a:off x="5181600" y="3079750"/>
              <a:ext cx="58738" cy="60326"/>
            </a:xfrm>
            <a:custGeom>
              <a:pathLst>
                <a:path extrusionOk="0" h="611" w="637">
                  <a:moveTo>
                    <a:pt x="318" y="0"/>
                  </a:moveTo>
                  <a:lnTo>
                    <a:pt x="361" y="4"/>
                  </a:lnTo>
                  <a:lnTo>
                    <a:pt x="401" y="12"/>
                  </a:lnTo>
                  <a:lnTo>
                    <a:pt x="440" y="26"/>
                  </a:lnTo>
                  <a:lnTo>
                    <a:pt x="477" y="44"/>
                  </a:lnTo>
                  <a:lnTo>
                    <a:pt x="510" y="66"/>
                  </a:lnTo>
                  <a:lnTo>
                    <a:pt x="542" y="92"/>
                  </a:lnTo>
                  <a:lnTo>
                    <a:pt x="569" y="122"/>
                  </a:lnTo>
                  <a:lnTo>
                    <a:pt x="592" y="154"/>
                  </a:lnTo>
                  <a:lnTo>
                    <a:pt x="611" y="189"/>
                  </a:lnTo>
                  <a:lnTo>
                    <a:pt x="624" y="227"/>
                  </a:lnTo>
                  <a:lnTo>
                    <a:pt x="634" y="265"/>
                  </a:lnTo>
                  <a:lnTo>
                    <a:pt x="637" y="307"/>
                  </a:lnTo>
                  <a:lnTo>
                    <a:pt x="634" y="347"/>
                  </a:lnTo>
                  <a:lnTo>
                    <a:pt x="624" y="386"/>
                  </a:lnTo>
                  <a:lnTo>
                    <a:pt x="611" y="423"/>
                  </a:lnTo>
                  <a:lnTo>
                    <a:pt x="592" y="458"/>
                  </a:lnTo>
                  <a:lnTo>
                    <a:pt x="569" y="490"/>
                  </a:lnTo>
                  <a:lnTo>
                    <a:pt x="542" y="520"/>
                  </a:lnTo>
                  <a:lnTo>
                    <a:pt x="510" y="546"/>
                  </a:lnTo>
                  <a:lnTo>
                    <a:pt x="477" y="568"/>
                  </a:lnTo>
                  <a:lnTo>
                    <a:pt x="440" y="586"/>
                  </a:lnTo>
                  <a:lnTo>
                    <a:pt x="401" y="600"/>
                  </a:lnTo>
                  <a:lnTo>
                    <a:pt x="361" y="608"/>
                  </a:lnTo>
                  <a:lnTo>
                    <a:pt x="318" y="611"/>
                  </a:lnTo>
                  <a:lnTo>
                    <a:pt x="276" y="608"/>
                  </a:lnTo>
                  <a:lnTo>
                    <a:pt x="235" y="600"/>
                  </a:lnTo>
                  <a:lnTo>
                    <a:pt x="197" y="586"/>
                  </a:lnTo>
                  <a:lnTo>
                    <a:pt x="160" y="568"/>
                  </a:lnTo>
                  <a:lnTo>
                    <a:pt x="127" y="546"/>
                  </a:lnTo>
                  <a:lnTo>
                    <a:pt x="95" y="520"/>
                  </a:lnTo>
                  <a:lnTo>
                    <a:pt x="68" y="490"/>
                  </a:lnTo>
                  <a:lnTo>
                    <a:pt x="45" y="458"/>
                  </a:lnTo>
                  <a:lnTo>
                    <a:pt x="26" y="423"/>
                  </a:lnTo>
                  <a:lnTo>
                    <a:pt x="12" y="386"/>
                  </a:lnTo>
                  <a:lnTo>
                    <a:pt x="3" y="347"/>
                  </a:lnTo>
                  <a:lnTo>
                    <a:pt x="0" y="307"/>
                  </a:lnTo>
                  <a:lnTo>
                    <a:pt x="3" y="265"/>
                  </a:lnTo>
                  <a:lnTo>
                    <a:pt x="12" y="227"/>
                  </a:lnTo>
                  <a:lnTo>
                    <a:pt x="26" y="189"/>
                  </a:lnTo>
                  <a:lnTo>
                    <a:pt x="45" y="154"/>
                  </a:lnTo>
                  <a:lnTo>
                    <a:pt x="68" y="122"/>
                  </a:lnTo>
                  <a:lnTo>
                    <a:pt x="95" y="92"/>
                  </a:lnTo>
                  <a:lnTo>
                    <a:pt x="127" y="66"/>
                  </a:lnTo>
                  <a:lnTo>
                    <a:pt x="160" y="44"/>
                  </a:lnTo>
                  <a:lnTo>
                    <a:pt x="197" y="26"/>
                  </a:lnTo>
                  <a:lnTo>
                    <a:pt x="235" y="12"/>
                  </a:lnTo>
                  <a:lnTo>
                    <a:pt x="276" y="4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5181600" y="3179763"/>
              <a:ext cx="58738" cy="60324"/>
            </a:xfrm>
            <a:custGeom>
              <a:pathLst>
                <a:path extrusionOk="0" h="610" w="637">
                  <a:moveTo>
                    <a:pt x="318" y="0"/>
                  </a:moveTo>
                  <a:lnTo>
                    <a:pt x="361" y="3"/>
                  </a:lnTo>
                  <a:lnTo>
                    <a:pt x="401" y="11"/>
                  </a:lnTo>
                  <a:lnTo>
                    <a:pt x="440" y="24"/>
                  </a:lnTo>
                  <a:lnTo>
                    <a:pt x="477" y="42"/>
                  </a:lnTo>
                  <a:lnTo>
                    <a:pt x="510" y="65"/>
                  </a:lnTo>
                  <a:lnTo>
                    <a:pt x="542" y="91"/>
                  </a:lnTo>
                  <a:lnTo>
                    <a:pt x="569" y="120"/>
                  </a:lnTo>
                  <a:lnTo>
                    <a:pt x="592" y="153"/>
                  </a:lnTo>
                  <a:lnTo>
                    <a:pt x="611" y="188"/>
                  </a:lnTo>
                  <a:lnTo>
                    <a:pt x="624" y="226"/>
                  </a:lnTo>
                  <a:lnTo>
                    <a:pt x="634" y="265"/>
                  </a:lnTo>
                  <a:lnTo>
                    <a:pt x="637" y="305"/>
                  </a:lnTo>
                  <a:lnTo>
                    <a:pt x="634" y="345"/>
                  </a:lnTo>
                  <a:lnTo>
                    <a:pt x="624" y="384"/>
                  </a:lnTo>
                  <a:lnTo>
                    <a:pt x="611" y="421"/>
                  </a:lnTo>
                  <a:lnTo>
                    <a:pt x="592" y="456"/>
                  </a:lnTo>
                  <a:lnTo>
                    <a:pt x="569" y="489"/>
                  </a:lnTo>
                  <a:lnTo>
                    <a:pt x="542" y="519"/>
                  </a:lnTo>
                  <a:lnTo>
                    <a:pt x="510" y="545"/>
                  </a:lnTo>
                  <a:lnTo>
                    <a:pt x="477" y="568"/>
                  </a:lnTo>
                  <a:lnTo>
                    <a:pt x="440" y="586"/>
                  </a:lnTo>
                  <a:lnTo>
                    <a:pt x="401" y="599"/>
                  </a:lnTo>
                  <a:lnTo>
                    <a:pt x="361" y="607"/>
                  </a:lnTo>
                  <a:lnTo>
                    <a:pt x="318" y="610"/>
                  </a:lnTo>
                  <a:lnTo>
                    <a:pt x="276" y="607"/>
                  </a:lnTo>
                  <a:lnTo>
                    <a:pt x="235" y="599"/>
                  </a:lnTo>
                  <a:lnTo>
                    <a:pt x="197" y="586"/>
                  </a:lnTo>
                  <a:lnTo>
                    <a:pt x="160" y="568"/>
                  </a:lnTo>
                  <a:lnTo>
                    <a:pt x="127" y="545"/>
                  </a:lnTo>
                  <a:lnTo>
                    <a:pt x="95" y="519"/>
                  </a:lnTo>
                  <a:lnTo>
                    <a:pt x="68" y="489"/>
                  </a:lnTo>
                  <a:lnTo>
                    <a:pt x="45" y="456"/>
                  </a:lnTo>
                  <a:lnTo>
                    <a:pt x="26" y="421"/>
                  </a:lnTo>
                  <a:lnTo>
                    <a:pt x="12" y="384"/>
                  </a:lnTo>
                  <a:lnTo>
                    <a:pt x="3" y="345"/>
                  </a:lnTo>
                  <a:lnTo>
                    <a:pt x="0" y="305"/>
                  </a:lnTo>
                  <a:lnTo>
                    <a:pt x="3" y="265"/>
                  </a:lnTo>
                  <a:lnTo>
                    <a:pt x="12" y="226"/>
                  </a:lnTo>
                  <a:lnTo>
                    <a:pt x="26" y="188"/>
                  </a:lnTo>
                  <a:lnTo>
                    <a:pt x="45" y="153"/>
                  </a:lnTo>
                  <a:lnTo>
                    <a:pt x="68" y="120"/>
                  </a:lnTo>
                  <a:lnTo>
                    <a:pt x="95" y="91"/>
                  </a:lnTo>
                  <a:lnTo>
                    <a:pt x="127" y="65"/>
                  </a:lnTo>
                  <a:lnTo>
                    <a:pt x="160" y="42"/>
                  </a:lnTo>
                  <a:lnTo>
                    <a:pt x="197" y="24"/>
                  </a:lnTo>
                  <a:lnTo>
                    <a:pt x="235" y="11"/>
                  </a:lnTo>
                  <a:lnTo>
                    <a:pt x="276" y="3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5181600" y="3281363"/>
              <a:ext cx="58738" cy="60326"/>
            </a:xfrm>
            <a:custGeom>
              <a:pathLst>
                <a:path extrusionOk="0" h="611" w="637">
                  <a:moveTo>
                    <a:pt x="318" y="0"/>
                  </a:moveTo>
                  <a:lnTo>
                    <a:pt x="361" y="3"/>
                  </a:lnTo>
                  <a:lnTo>
                    <a:pt x="401" y="11"/>
                  </a:lnTo>
                  <a:lnTo>
                    <a:pt x="440" y="25"/>
                  </a:lnTo>
                  <a:lnTo>
                    <a:pt x="477" y="43"/>
                  </a:lnTo>
                  <a:lnTo>
                    <a:pt x="510" y="65"/>
                  </a:lnTo>
                  <a:lnTo>
                    <a:pt x="542" y="91"/>
                  </a:lnTo>
                  <a:lnTo>
                    <a:pt x="569" y="122"/>
                  </a:lnTo>
                  <a:lnTo>
                    <a:pt x="592" y="154"/>
                  </a:lnTo>
                  <a:lnTo>
                    <a:pt x="611" y="189"/>
                  </a:lnTo>
                  <a:lnTo>
                    <a:pt x="624" y="226"/>
                  </a:lnTo>
                  <a:lnTo>
                    <a:pt x="634" y="265"/>
                  </a:lnTo>
                  <a:lnTo>
                    <a:pt x="637" y="305"/>
                  </a:lnTo>
                  <a:lnTo>
                    <a:pt x="634" y="346"/>
                  </a:lnTo>
                  <a:lnTo>
                    <a:pt x="624" y="384"/>
                  </a:lnTo>
                  <a:lnTo>
                    <a:pt x="611" y="423"/>
                  </a:lnTo>
                  <a:lnTo>
                    <a:pt x="592" y="458"/>
                  </a:lnTo>
                  <a:lnTo>
                    <a:pt x="569" y="490"/>
                  </a:lnTo>
                  <a:lnTo>
                    <a:pt x="542" y="520"/>
                  </a:lnTo>
                  <a:lnTo>
                    <a:pt x="510" y="546"/>
                  </a:lnTo>
                  <a:lnTo>
                    <a:pt x="477" y="568"/>
                  </a:lnTo>
                  <a:lnTo>
                    <a:pt x="440" y="586"/>
                  </a:lnTo>
                  <a:lnTo>
                    <a:pt x="401" y="599"/>
                  </a:lnTo>
                  <a:lnTo>
                    <a:pt x="361" y="608"/>
                  </a:lnTo>
                  <a:lnTo>
                    <a:pt x="318" y="611"/>
                  </a:lnTo>
                  <a:lnTo>
                    <a:pt x="276" y="608"/>
                  </a:lnTo>
                  <a:lnTo>
                    <a:pt x="235" y="599"/>
                  </a:lnTo>
                  <a:lnTo>
                    <a:pt x="197" y="586"/>
                  </a:lnTo>
                  <a:lnTo>
                    <a:pt x="160" y="568"/>
                  </a:lnTo>
                  <a:lnTo>
                    <a:pt x="127" y="546"/>
                  </a:lnTo>
                  <a:lnTo>
                    <a:pt x="95" y="520"/>
                  </a:lnTo>
                  <a:lnTo>
                    <a:pt x="68" y="490"/>
                  </a:lnTo>
                  <a:lnTo>
                    <a:pt x="45" y="458"/>
                  </a:lnTo>
                  <a:lnTo>
                    <a:pt x="26" y="423"/>
                  </a:lnTo>
                  <a:lnTo>
                    <a:pt x="12" y="384"/>
                  </a:lnTo>
                  <a:lnTo>
                    <a:pt x="3" y="346"/>
                  </a:lnTo>
                  <a:lnTo>
                    <a:pt x="0" y="305"/>
                  </a:lnTo>
                  <a:lnTo>
                    <a:pt x="3" y="265"/>
                  </a:lnTo>
                  <a:lnTo>
                    <a:pt x="12" y="226"/>
                  </a:lnTo>
                  <a:lnTo>
                    <a:pt x="26" y="189"/>
                  </a:lnTo>
                  <a:lnTo>
                    <a:pt x="45" y="154"/>
                  </a:lnTo>
                  <a:lnTo>
                    <a:pt x="68" y="122"/>
                  </a:lnTo>
                  <a:lnTo>
                    <a:pt x="95" y="91"/>
                  </a:lnTo>
                  <a:lnTo>
                    <a:pt x="127" y="65"/>
                  </a:lnTo>
                  <a:lnTo>
                    <a:pt x="160" y="43"/>
                  </a:lnTo>
                  <a:lnTo>
                    <a:pt x="197" y="25"/>
                  </a:lnTo>
                  <a:lnTo>
                    <a:pt x="235" y="11"/>
                  </a:lnTo>
                  <a:lnTo>
                    <a:pt x="276" y="3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5280025" y="3079750"/>
              <a:ext cx="219000" cy="6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5280025" y="3179763"/>
              <a:ext cx="219000" cy="6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5280025" y="3281363"/>
              <a:ext cx="219000" cy="6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6" name="Shape 176"/>
          <p:cNvSpPr/>
          <p:nvPr/>
        </p:nvSpPr>
        <p:spPr>
          <a:xfrm flipH="1">
            <a:off x="971220" y="2792329"/>
            <a:ext cx="1016504" cy="579182"/>
          </a:xfrm>
          <a:custGeom>
            <a:pathLst>
              <a:path extrusionOk="0" h="1011672" w="1382998">
                <a:moveTo>
                  <a:pt x="403379" y="0"/>
                </a:moveTo>
                <a:lnTo>
                  <a:pt x="576249" y="200459"/>
                </a:lnTo>
                <a:lnTo>
                  <a:pt x="1382998" y="200459"/>
                </a:lnTo>
                <a:lnTo>
                  <a:pt x="1382998" y="335661"/>
                </a:lnTo>
                <a:lnTo>
                  <a:pt x="1382998" y="538464"/>
                </a:lnTo>
                <a:lnTo>
                  <a:pt x="1382998" y="1011672"/>
                </a:lnTo>
                <a:lnTo>
                  <a:pt x="576249" y="1011672"/>
                </a:lnTo>
                <a:lnTo>
                  <a:pt x="230500" y="1011672"/>
                </a:lnTo>
                <a:lnTo>
                  <a:pt x="0" y="1011672"/>
                </a:lnTo>
                <a:lnTo>
                  <a:pt x="0" y="538464"/>
                </a:lnTo>
                <a:lnTo>
                  <a:pt x="0" y="335661"/>
                </a:lnTo>
                <a:lnTo>
                  <a:pt x="0" y="200459"/>
                </a:lnTo>
                <a:lnTo>
                  <a:pt x="230500" y="2004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Dummify Everything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7" name="Shape 177"/>
          <p:cNvGrpSpPr/>
          <p:nvPr/>
        </p:nvGrpSpPr>
        <p:grpSpPr>
          <a:xfrm>
            <a:off x="3688285" y="1376932"/>
            <a:ext cx="2143100" cy="1626011"/>
            <a:chOff x="2372796" y="1656626"/>
            <a:chExt cx="2702182" cy="2050196"/>
          </a:xfrm>
        </p:grpSpPr>
        <p:sp>
          <p:nvSpPr>
            <p:cNvPr id="178" name="Shape 178"/>
            <p:cNvSpPr/>
            <p:nvPr/>
          </p:nvSpPr>
          <p:spPr>
            <a:xfrm>
              <a:off x="3954272" y="3057539"/>
              <a:ext cx="1120706" cy="349688"/>
            </a:xfrm>
            <a:custGeom>
              <a:pathLst>
                <a:path extrusionOk="0" h="613488" w="1966151">
                  <a:moveTo>
                    <a:pt x="1662892" y="0"/>
                  </a:moveTo>
                  <a:lnTo>
                    <a:pt x="1966151" y="306744"/>
                  </a:lnTo>
                  <a:lnTo>
                    <a:pt x="1662892" y="613488"/>
                  </a:lnTo>
                  <a:lnTo>
                    <a:pt x="1662892" y="480226"/>
                  </a:lnTo>
                  <a:lnTo>
                    <a:pt x="0" y="480226"/>
                  </a:lnTo>
                  <a:lnTo>
                    <a:pt x="95544" y="436687"/>
                  </a:lnTo>
                  <a:cubicBezTo>
                    <a:pt x="231593" y="367003"/>
                    <a:pt x="353331" y="273343"/>
                    <a:pt x="455182" y="161282"/>
                  </a:cubicBezTo>
                  <a:lnTo>
                    <a:pt x="476393" y="133262"/>
                  </a:lnTo>
                  <a:lnTo>
                    <a:pt x="1662892" y="1332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 rot="9340841">
              <a:off x="2590008" y="1961385"/>
              <a:ext cx="1790477" cy="1440679"/>
            </a:xfrm>
            <a:custGeom>
              <a:pathLst>
                <a:path extrusionOk="0" h="2524691" w="3137689">
                  <a:moveTo>
                    <a:pt x="742276" y="2412242"/>
                  </a:moveTo>
                  <a:cubicBezTo>
                    <a:pt x="107206" y="2125015"/>
                    <a:pt x="-174777" y="1377347"/>
                    <a:pt x="112449" y="742276"/>
                  </a:cubicBezTo>
                  <a:cubicBezTo>
                    <a:pt x="381723" y="146898"/>
                    <a:pt x="1055685" y="-138151"/>
                    <a:pt x="1662159" y="65212"/>
                  </a:cubicBezTo>
                  <a:lnTo>
                    <a:pt x="1696871" y="78846"/>
                  </a:lnTo>
                  <a:lnTo>
                    <a:pt x="1699473" y="73092"/>
                  </a:lnTo>
                  <a:lnTo>
                    <a:pt x="3137689" y="723561"/>
                  </a:lnTo>
                  <a:lnTo>
                    <a:pt x="2994421" y="1040333"/>
                  </a:lnTo>
                  <a:lnTo>
                    <a:pt x="1614168" y="416079"/>
                  </a:lnTo>
                  <a:lnTo>
                    <a:pt x="1553003" y="392053"/>
                  </a:lnTo>
                  <a:cubicBezTo>
                    <a:pt x="1112108" y="244213"/>
                    <a:pt x="622150" y="451437"/>
                    <a:pt x="426394" y="884265"/>
                  </a:cubicBezTo>
                  <a:cubicBezTo>
                    <a:pt x="217586" y="1345948"/>
                    <a:pt x="422582" y="1889489"/>
                    <a:pt x="884265" y="2098297"/>
                  </a:cubicBezTo>
                  <a:lnTo>
                    <a:pt x="890112" y="2100593"/>
                  </a:lnTo>
                  <a:lnTo>
                    <a:pt x="971689" y="2132638"/>
                  </a:lnTo>
                  <a:cubicBezTo>
                    <a:pt x="1412584" y="2280478"/>
                    <a:pt x="1902540" y="2073253"/>
                    <a:pt x="2098298" y="1640425"/>
                  </a:cubicBezTo>
                  <a:lnTo>
                    <a:pt x="2126689" y="1557674"/>
                  </a:lnTo>
                  <a:lnTo>
                    <a:pt x="1953336" y="1535276"/>
                  </a:lnTo>
                  <a:lnTo>
                    <a:pt x="2352528" y="1165201"/>
                  </a:lnTo>
                  <a:lnTo>
                    <a:pt x="2644550" y="1624584"/>
                  </a:lnTo>
                  <a:lnTo>
                    <a:pt x="2476649" y="1602890"/>
                  </a:lnTo>
                  <a:lnTo>
                    <a:pt x="2454458" y="1676834"/>
                  </a:lnTo>
                  <a:cubicBezTo>
                    <a:pt x="2442080" y="1712304"/>
                    <a:pt x="2428020" y="1747529"/>
                    <a:pt x="2412242" y="1782414"/>
                  </a:cubicBezTo>
                  <a:cubicBezTo>
                    <a:pt x="2142967" y="2377793"/>
                    <a:pt x="1469007" y="2662841"/>
                    <a:pt x="862531" y="2459480"/>
                  </a:cubicBezTo>
                  <a:lnTo>
                    <a:pt x="748122" y="24145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0" name="Shape 180"/>
          <p:cNvSpPr txBox="1"/>
          <p:nvPr/>
        </p:nvSpPr>
        <p:spPr>
          <a:xfrm>
            <a:off x="4322006" y="2017962"/>
            <a:ext cx="78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Noto Sans Symbols"/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Increment</a:t>
            </a:r>
            <a:b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#2</a:t>
            </a:r>
            <a:endParaRPr sz="10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5430207" y="2149313"/>
            <a:ext cx="228611" cy="312414"/>
          </a:xfrm>
          <a:custGeom>
            <a:pathLst>
              <a:path extrusionOk="0" h="3456" w="2534">
                <a:moveTo>
                  <a:pt x="59" y="0"/>
                </a:moveTo>
                <a:lnTo>
                  <a:pt x="76" y="3"/>
                </a:lnTo>
                <a:lnTo>
                  <a:pt x="92" y="12"/>
                </a:lnTo>
                <a:lnTo>
                  <a:pt x="105" y="24"/>
                </a:lnTo>
                <a:lnTo>
                  <a:pt x="113" y="40"/>
                </a:lnTo>
                <a:lnTo>
                  <a:pt x="116" y="58"/>
                </a:lnTo>
                <a:lnTo>
                  <a:pt x="116" y="191"/>
                </a:lnTo>
                <a:lnTo>
                  <a:pt x="144" y="198"/>
                </a:lnTo>
                <a:lnTo>
                  <a:pt x="178" y="206"/>
                </a:lnTo>
                <a:lnTo>
                  <a:pt x="219" y="215"/>
                </a:lnTo>
                <a:lnTo>
                  <a:pt x="265" y="225"/>
                </a:lnTo>
                <a:lnTo>
                  <a:pt x="315" y="235"/>
                </a:lnTo>
                <a:lnTo>
                  <a:pt x="370" y="245"/>
                </a:lnTo>
                <a:lnTo>
                  <a:pt x="428" y="254"/>
                </a:lnTo>
                <a:lnTo>
                  <a:pt x="490" y="264"/>
                </a:lnTo>
                <a:lnTo>
                  <a:pt x="555" y="271"/>
                </a:lnTo>
                <a:lnTo>
                  <a:pt x="622" y="279"/>
                </a:lnTo>
                <a:lnTo>
                  <a:pt x="690" y="284"/>
                </a:lnTo>
                <a:lnTo>
                  <a:pt x="760" y="287"/>
                </a:lnTo>
                <a:lnTo>
                  <a:pt x="830" y="288"/>
                </a:lnTo>
                <a:lnTo>
                  <a:pt x="910" y="286"/>
                </a:lnTo>
                <a:lnTo>
                  <a:pt x="986" y="282"/>
                </a:lnTo>
                <a:lnTo>
                  <a:pt x="1059" y="273"/>
                </a:lnTo>
                <a:lnTo>
                  <a:pt x="1126" y="262"/>
                </a:lnTo>
                <a:lnTo>
                  <a:pt x="1190" y="247"/>
                </a:lnTo>
                <a:lnTo>
                  <a:pt x="1249" y="229"/>
                </a:lnTo>
                <a:lnTo>
                  <a:pt x="1305" y="208"/>
                </a:lnTo>
                <a:lnTo>
                  <a:pt x="1356" y="184"/>
                </a:lnTo>
                <a:lnTo>
                  <a:pt x="1420" y="153"/>
                </a:lnTo>
                <a:lnTo>
                  <a:pt x="1488" y="127"/>
                </a:lnTo>
                <a:lnTo>
                  <a:pt x="1560" y="105"/>
                </a:lnTo>
                <a:lnTo>
                  <a:pt x="1635" y="88"/>
                </a:lnTo>
                <a:lnTo>
                  <a:pt x="1712" y="75"/>
                </a:lnTo>
                <a:lnTo>
                  <a:pt x="1792" y="68"/>
                </a:lnTo>
                <a:lnTo>
                  <a:pt x="1876" y="66"/>
                </a:lnTo>
                <a:lnTo>
                  <a:pt x="1933" y="67"/>
                </a:lnTo>
                <a:lnTo>
                  <a:pt x="1990" y="70"/>
                </a:lnTo>
                <a:lnTo>
                  <a:pt x="2045" y="75"/>
                </a:lnTo>
                <a:lnTo>
                  <a:pt x="2099" y="82"/>
                </a:lnTo>
                <a:lnTo>
                  <a:pt x="2149" y="89"/>
                </a:lnTo>
                <a:lnTo>
                  <a:pt x="2198" y="97"/>
                </a:lnTo>
                <a:lnTo>
                  <a:pt x="2243" y="107"/>
                </a:lnTo>
                <a:lnTo>
                  <a:pt x="2287" y="117"/>
                </a:lnTo>
                <a:lnTo>
                  <a:pt x="2327" y="127"/>
                </a:lnTo>
                <a:lnTo>
                  <a:pt x="2363" y="137"/>
                </a:lnTo>
                <a:lnTo>
                  <a:pt x="2395" y="147"/>
                </a:lnTo>
                <a:lnTo>
                  <a:pt x="2424" y="155"/>
                </a:lnTo>
                <a:lnTo>
                  <a:pt x="2448" y="163"/>
                </a:lnTo>
                <a:lnTo>
                  <a:pt x="2468" y="170"/>
                </a:lnTo>
                <a:lnTo>
                  <a:pt x="2484" y="176"/>
                </a:lnTo>
                <a:lnTo>
                  <a:pt x="2494" y="179"/>
                </a:lnTo>
                <a:lnTo>
                  <a:pt x="2499" y="181"/>
                </a:lnTo>
                <a:lnTo>
                  <a:pt x="2513" y="190"/>
                </a:lnTo>
                <a:lnTo>
                  <a:pt x="2525" y="202"/>
                </a:lnTo>
                <a:lnTo>
                  <a:pt x="2532" y="218"/>
                </a:lnTo>
                <a:lnTo>
                  <a:pt x="2534" y="235"/>
                </a:lnTo>
                <a:lnTo>
                  <a:pt x="2534" y="1963"/>
                </a:lnTo>
                <a:lnTo>
                  <a:pt x="2533" y="1976"/>
                </a:lnTo>
                <a:lnTo>
                  <a:pt x="2528" y="1990"/>
                </a:lnTo>
                <a:lnTo>
                  <a:pt x="2520" y="2001"/>
                </a:lnTo>
                <a:lnTo>
                  <a:pt x="2509" y="2011"/>
                </a:lnTo>
                <a:lnTo>
                  <a:pt x="2492" y="2018"/>
                </a:lnTo>
                <a:lnTo>
                  <a:pt x="2475" y="2020"/>
                </a:lnTo>
                <a:lnTo>
                  <a:pt x="2456" y="2016"/>
                </a:lnTo>
                <a:lnTo>
                  <a:pt x="2453" y="2015"/>
                </a:lnTo>
                <a:lnTo>
                  <a:pt x="2444" y="2012"/>
                </a:lnTo>
                <a:lnTo>
                  <a:pt x="2431" y="2007"/>
                </a:lnTo>
                <a:lnTo>
                  <a:pt x="2413" y="2000"/>
                </a:lnTo>
                <a:lnTo>
                  <a:pt x="2390" y="1993"/>
                </a:lnTo>
                <a:lnTo>
                  <a:pt x="2364" y="1986"/>
                </a:lnTo>
                <a:lnTo>
                  <a:pt x="2333" y="1976"/>
                </a:lnTo>
                <a:lnTo>
                  <a:pt x="2299" y="1967"/>
                </a:lnTo>
                <a:lnTo>
                  <a:pt x="2261" y="1957"/>
                </a:lnTo>
                <a:lnTo>
                  <a:pt x="2221" y="1949"/>
                </a:lnTo>
                <a:lnTo>
                  <a:pt x="2177" y="1940"/>
                </a:lnTo>
                <a:lnTo>
                  <a:pt x="2132" y="1931"/>
                </a:lnTo>
                <a:lnTo>
                  <a:pt x="2084" y="1924"/>
                </a:lnTo>
                <a:lnTo>
                  <a:pt x="2034" y="1919"/>
                </a:lnTo>
                <a:lnTo>
                  <a:pt x="1982" y="1913"/>
                </a:lnTo>
                <a:lnTo>
                  <a:pt x="1930" y="1910"/>
                </a:lnTo>
                <a:lnTo>
                  <a:pt x="1876" y="1909"/>
                </a:lnTo>
                <a:lnTo>
                  <a:pt x="1800" y="1911"/>
                </a:lnTo>
                <a:lnTo>
                  <a:pt x="1728" y="1918"/>
                </a:lnTo>
                <a:lnTo>
                  <a:pt x="1659" y="1929"/>
                </a:lnTo>
                <a:lnTo>
                  <a:pt x="1592" y="1944"/>
                </a:lnTo>
                <a:lnTo>
                  <a:pt x="1528" y="1963"/>
                </a:lnTo>
                <a:lnTo>
                  <a:pt x="1467" y="1986"/>
                </a:lnTo>
                <a:lnTo>
                  <a:pt x="1410" y="2014"/>
                </a:lnTo>
                <a:lnTo>
                  <a:pt x="1352" y="2041"/>
                </a:lnTo>
                <a:lnTo>
                  <a:pt x="1290" y="2065"/>
                </a:lnTo>
                <a:lnTo>
                  <a:pt x="1224" y="2085"/>
                </a:lnTo>
                <a:lnTo>
                  <a:pt x="1154" y="2102"/>
                </a:lnTo>
                <a:lnTo>
                  <a:pt x="1080" y="2114"/>
                </a:lnTo>
                <a:lnTo>
                  <a:pt x="1000" y="2124"/>
                </a:lnTo>
                <a:lnTo>
                  <a:pt x="917" y="2129"/>
                </a:lnTo>
                <a:lnTo>
                  <a:pt x="830" y="2131"/>
                </a:lnTo>
                <a:lnTo>
                  <a:pt x="756" y="2130"/>
                </a:lnTo>
                <a:lnTo>
                  <a:pt x="683" y="2127"/>
                </a:lnTo>
                <a:lnTo>
                  <a:pt x="612" y="2121"/>
                </a:lnTo>
                <a:lnTo>
                  <a:pt x="542" y="2114"/>
                </a:lnTo>
                <a:lnTo>
                  <a:pt x="474" y="2106"/>
                </a:lnTo>
                <a:lnTo>
                  <a:pt x="410" y="2097"/>
                </a:lnTo>
                <a:lnTo>
                  <a:pt x="350" y="2086"/>
                </a:lnTo>
                <a:lnTo>
                  <a:pt x="293" y="2077"/>
                </a:lnTo>
                <a:lnTo>
                  <a:pt x="241" y="2066"/>
                </a:lnTo>
                <a:lnTo>
                  <a:pt x="194" y="2056"/>
                </a:lnTo>
                <a:lnTo>
                  <a:pt x="152" y="2046"/>
                </a:lnTo>
                <a:lnTo>
                  <a:pt x="116" y="2037"/>
                </a:lnTo>
                <a:lnTo>
                  <a:pt x="116" y="3398"/>
                </a:lnTo>
                <a:lnTo>
                  <a:pt x="113" y="3416"/>
                </a:lnTo>
                <a:lnTo>
                  <a:pt x="105" y="3432"/>
                </a:lnTo>
                <a:lnTo>
                  <a:pt x="92" y="3444"/>
                </a:lnTo>
                <a:lnTo>
                  <a:pt x="76" y="3453"/>
                </a:lnTo>
                <a:lnTo>
                  <a:pt x="59" y="3456"/>
                </a:lnTo>
                <a:lnTo>
                  <a:pt x="40" y="3453"/>
                </a:lnTo>
                <a:lnTo>
                  <a:pt x="24" y="3444"/>
                </a:lnTo>
                <a:lnTo>
                  <a:pt x="11" y="3432"/>
                </a:lnTo>
                <a:lnTo>
                  <a:pt x="3" y="3416"/>
                </a:lnTo>
                <a:lnTo>
                  <a:pt x="0" y="3398"/>
                </a:lnTo>
                <a:lnTo>
                  <a:pt x="0" y="235"/>
                </a:lnTo>
                <a:lnTo>
                  <a:pt x="1" y="234"/>
                </a:lnTo>
                <a:lnTo>
                  <a:pt x="1" y="232"/>
                </a:lnTo>
                <a:lnTo>
                  <a:pt x="1" y="231"/>
                </a:lnTo>
                <a:lnTo>
                  <a:pt x="0" y="230"/>
                </a:lnTo>
                <a:lnTo>
                  <a:pt x="0" y="58"/>
                </a:lnTo>
                <a:lnTo>
                  <a:pt x="3" y="40"/>
                </a:lnTo>
                <a:lnTo>
                  <a:pt x="11" y="24"/>
                </a:lnTo>
                <a:lnTo>
                  <a:pt x="24" y="12"/>
                </a:lnTo>
                <a:lnTo>
                  <a:pt x="40" y="3"/>
                </a:lnTo>
                <a:lnTo>
                  <a:pt x="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Shape 182"/>
          <p:cNvSpPr/>
          <p:nvPr/>
        </p:nvSpPr>
        <p:spPr>
          <a:xfrm flipH="1">
            <a:off x="3146861" y="2792329"/>
            <a:ext cx="1016504" cy="579182"/>
          </a:xfrm>
          <a:custGeom>
            <a:pathLst>
              <a:path extrusionOk="0" h="1011672" w="1382998">
                <a:moveTo>
                  <a:pt x="403379" y="0"/>
                </a:moveTo>
                <a:lnTo>
                  <a:pt x="576249" y="200459"/>
                </a:lnTo>
                <a:lnTo>
                  <a:pt x="1382998" y="200459"/>
                </a:lnTo>
                <a:lnTo>
                  <a:pt x="1382998" y="335661"/>
                </a:lnTo>
                <a:lnTo>
                  <a:pt x="1382998" y="538464"/>
                </a:lnTo>
                <a:lnTo>
                  <a:pt x="1382998" y="1011672"/>
                </a:lnTo>
                <a:lnTo>
                  <a:pt x="576249" y="1011672"/>
                </a:lnTo>
                <a:lnTo>
                  <a:pt x="230500" y="1011672"/>
                </a:lnTo>
                <a:lnTo>
                  <a:pt x="0" y="1011672"/>
                </a:lnTo>
                <a:lnTo>
                  <a:pt x="0" y="538464"/>
                </a:lnTo>
                <a:lnTo>
                  <a:pt x="0" y="335661"/>
                </a:lnTo>
                <a:lnTo>
                  <a:pt x="0" y="200459"/>
                </a:lnTo>
                <a:lnTo>
                  <a:pt x="230500" y="2004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only Numerical Data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Shape 183"/>
          <p:cNvSpPr/>
          <p:nvPr/>
        </p:nvSpPr>
        <p:spPr>
          <a:xfrm flipH="1">
            <a:off x="5328469" y="2792329"/>
            <a:ext cx="1016504" cy="579182"/>
          </a:xfrm>
          <a:custGeom>
            <a:pathLst>
              <a:path extrusionOk="0" h="1011672" w="1382998">
                <a:moveTo>
                  <a:pt x="403379" y="0"/>
                </a:moveTo>
                <a:lnTo>
                  <a:pt x="576249" y="200459"/>
                </a:lnTo>
                <a:lnTo>
                  <a:pt x="1382998" y="200459"/>
                </a:lnTo>
                <a:lnTo>
                  <a:pt x="1382998" y="335661"/>
                </a:lnTo>
                <a:lnTo>
                  <a:pt x="1382998" y="538464"/>
                </a:lnTo>
                <a:lnTo>
                  <a:pt x="1382998" y="1011672"/>
                </a:lnTo>
                <a:lnTo>
                  <a:pt x="576249" y="1011672"/>
                </a:lnTo>
                <a:lnTo>
                  <a:pt x="230500" y="1011672"/>
                </a:lnTo>
                <a:lnTo>
                  <a:pt x="0" y="1011672"/>
                </a:lnTo>
                <a:lnTo>
                  <a:pt x="0" y="538464"/>
                </a:lnTo>
                <a:lnTo>
                  <a:pt x="0" y="335661"/>
                </a:lnTo>
                <a:lnTo>
                  <a:pt x="0" y="200459"/>
                </a:lnTo>
                <a:lnTo>
                  <a:pt x="230500" y="2004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Engineering with only 1 dummy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274875" y="264875"/>
            <a:ext cx="8132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Data Preparation: Overview </a:t>
            </a:r>
            <a:endParaRPr b="1"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5" name="Shape 185"/>
          <p:cNvGrpSpPr/>
          <p:nvPr/>
        </p:nvGrpSpPr>
        <p:grpSpPr>
          <a:xfrm>
            <a:off x="5963235" y="1376932"/>
            <a:ext cx="2143100" cy="1626011"/>
            <a:chOff x="2372796" y="1656626"/>
            <a:chExt cx="2702182" cy="2050196"/>
          </a:xfrm>
        </p:grpSpPr>
        <p:sp>
          <p:nvSpPr>
            <p:cNvPr id="186" name="Shape 186"/>
            <p:cNvSpPr/>
            <p:nvPr/>
          </p:nvSpPr>
          <p:spPr>
            <a:xfrm>
              <a:off x="3954272" y="3057539"/>
              <a:ext cx="1120706" cy="349688"/>
            </a:xfrm>
            <a:custGeom>
              <a:pathLst>
                <a:path extrusionOk="0" h="613488" w="1966151">
                  <a:moveTo>
                    <a:pt x="1662892" y="0"/>
                  </a:moveTo>
                  <a:lnTo>
                    <a:pt x="1966151" y="306744"/>
                  </a:lnTo>
                  <a:lnTo>
                    <a:pt x="1662892" y="613488"/>
                  </a:lnTo>
                  <a:lnTo>
                    <a:pt x="1662892" y="480226"/>
                  </a:lnTo>
                  <a:lnTo>
                    <a:pt x="0" y="480226"/>
                  </a:lnTo>
                  <a:lnTo>
                    <a:pt x="95544" y="436687"/>
                  </a:lnTo>
                  <a:cubicBezTo>
                    <a:pt x="231593" y="367003"/>
                    <a:pt x="353331" y="273343"/>
                    <a:pt x="455182" y="161282"/>
                  </a:cubicBezTo>
                  <a:lnTo>
                    <a:pt x="476393" y="133262"/>
                  </a:lnTo>
                  <a:lnTo>
                    <a:pt x="1662892" y="133262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 rot="9340841">
              <a:off x="2590008" y="1961385"/>
              <a:ext cx="1790477" cy="1440679"/>
            </a:xfrm>
            <a:custGeom>
              <a:pathLst>
                <a:path extrusionOk="0" h="2524691" w="3137689">
                  <a:moveTo>
                    <a:pt x="742276" y="2412242"/>
                  </a:moveTo>
                  <a:cubicBezTo>
                    <a:pt x="107206" y="2125015"/>
                    <a:pt x="-174777" y="1377347"/>
                    <a:pt x="112449" y="742276"/>
                  </a:cubicBezTo>
                  <a:cubicBezTo>
                    <a:pt x="381723" y="146898"/>
                    <a:pt x="1055685" y="-138151"/>
                    <a:pt x="1662159" y="65212"/>
                  </a:cubicBezTo>
                  <a:lnTo>
                    <a:pt x="1696871" y="78846"/>
                  </a:lnTo>
                  <a:lnTo>
                    <a:pt x="1699473" y="73092"/>
                  </a:lnTo>
                  <a:lnTo>
                    <a:pt x="3137689" y="723561"/>
                  </a:lnTo>
                  <a:lnTo>
                    <a:pt x="2994421" y="1040333"/>
                  </a:lnTo>
                  <a:lnTo>
                    <a:pt x="1614168" y="416079"/>
                  </a:lnTo>
                  <a:lnTo>
                    <a:pt x="1553003" y="392053"/>
                  </a:lnTo>
                  <a:cubicBezTo>
                    <a:pt x="1112108" y="244213"/>
                    <a:pt x="622150" y="451437"/>
                    <a:pt x="426394" y="884265"/>
                  </a:cubicBezTo>
                  <a:cubicBezTo>
                    <a:pt x="217586" y="1345948"/>
                    <a:pt x="422582" y="1889489"/>
                    <a:pt x="884265" y="2098297"/>
                  </a:cubicBezTo>
                  <a:lnTo>
                    <a:pt x="890112" y="2100593"/>
                  </a:lnTo>
                  <a:lnTo>
                    <a:pt x="971689" y="2132638"/>
                  </a:lnTo>
                  <a:cubicBezTo>
                    <a:pt x="1412584" y="2280478"/>
                    <a:pt x="1902540" y="2073253"/>
                    <a:pt x="2098298" y="1640425"/>
                  </a:cubicBezTo>
                  <a:lnTo>
                    <a:pt x="2126689" y="1557674"/>
                  </a:lnTo>
                  <a:lnTo>
                    <a:pt x="1953336" y="1535276"/>
                  </a:lnTo>
                  <a:lnTo>
                    <a:pt x="2352528" y="1165201"/>
                  </a:lnTo>
                  <a:lnTo>
                    <a:pt x="2644550" y="1624584"/>
                  </a:lnTo>
                  <a:lnTo>
                    <a:pt x="2476649" y="1602890"/>
                  </a:lnTo>
                  <a:lnTo>
                    <a:pt x="2454458" y="1676834"/>
                  </a:lnTo>
                  <a:cubicBezTo>
                    <a:pt x="2442080" y="1712304"/>
                    <a:pt x="2428020" y="1747529"/>
                    <a:pt x="2412242" y="1782414"/>
                  </a:cubicBezTo>
                  <a:cubicBezTo>
                    <a:pt x="2142967" y="2377793"/>
                    <a:pt x="1469007" y="2662841"/>
                    <a:pt x="862531" y="2459480"/>
                  </a:cubicBezTo>
                  <a:lnTo>
                    <a:pt x="748122" y="241453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8" name="Shape 188"/>
          <p:cNvSpPr txBox="1"/>
          <p:nvPr/>
        </p:nvSpPr>
        <p:spPr>
          <a:xfrm>
            <a:off x="0" y="2388450"/>
            <a:ext cx="1083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(1460 × 81)</a:t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7843582" y="2186063"/>
            <a:ext cx="228611" cy="312414"/>
          </a:xfrm>
          <a:custGeom>
            <a:pathLst>
              <a:path extrusionOk="0" h="3456" w="2534">
                <a:moveTo>
                  <a:pt x="59" y="0"/>
                </a:moveTo>
                <a:lnTo>
                  <a:pt x="76" y="3"/>
                </a:lnTo>
                <a:lnTo>
                  <a:pt x="92" y="12"/>
                </a:lnTo>
                <a:lnTo>
                  <a:pt x="105" y="24"/>
                </a:lnTo>
                <a:lnTo>
                  <a:pt x="113" y="40"/>
                </a:lnTo>
                <a:lnTo>
                  <a:pt x="116" y="58"/>
                </a:lnTo>
                <a:lnTo>
                  <a:pt x="116" y="191"/>
                </a:lnTo>
                <a:lnTo>
                  <a:pt x="144" y="198"/>
                </a:lnTo>
                <a:lnTo>
                  <a:pt x="178" y="206"/>
                </a:lnTo>
                <a:lnTo>
                  <a:pt x="219" y="215"/>
                </a:lnTo>
                <a:lnTo>
                  <a:pt x="265" y="225"/>
                </a:lnTo>
                <a:lnTo>
                  <a:pt x="315" y="235"/>
                </a:lnTo>
                <a:lnTo>
                  <a:pt x="370" y="245"/>
                </a:lnTo>
                <a:lnTo>
                  <a:pt x="428" y="254"/>
                </a:lnTo>
                <a:lnTo>
                  <a:pt x="490" y="264"/>
                </a:lnTo>
                <a:lnTo>
                  <a:pt x="555" y="271"/>
                </a:lnTo>
                <a:lnTo>
                  <a:pt x="622" y="279"/>
                </a:lnTo>
                <a:lnTo>
                  <a:pt x="690" y="284"/>
                </a:lnTo>
                <a:lnTo>
                  <a:pt x="760" y="287"/>
                </a:lnTo>
                <a:lnTo>
                  <a:pt x="830" y="288"/>
                </a:lnTo>
                <a:lnTo>
                  <a:pt x="910" y="286"/>
                </a:lnTo>
                <a:lnTo>
                  <a:pt x="986" y="282"/>
                </a:lnTo>
                <a:lnTo>
                  <a:pt x="1059" y="273"/>
                </a:lnTo>
                <a:lnTo>
                  <a:pt x="1126" y="262"/>
                </a:lnTo>
                <a:lnTo>
                  <a:pt x="1190" y="247"/>
                </a:lnTo>
                <a:lnTo>
                  <a:pt x="1249" y="229"/>
                </a:lnTo>
                <a:lnTo>
                  <a:pt x="1305" y="208"/>
                </a:lnTo>
                <a:lnTo>
                  <a:pt x="1356" y="184"/>
                </a:lnTo>
                <a:lnTo>
                  <a:pt x="1420" y="153"/>
                </a:lnTo>
                <a:lnTo>
                  <a:pt x="1488" y="127"/>
                </a:lnTo>
                <a:lnTo>
                  <a:pt x="1560" y="105"/>
                </a:lnTo>
                <a:lnTo>
                  <a:pt x="1635" y="88"/>
                </a:lnTo>
                <a:lnTo>
                  <a:pt x="1712" y="75"/>
                </a:lnTo>
                <a:lnTo>
                  <a:pt x="1792" y="68"/>
                </a:lnTo>
                <a:lnTo>
                  <a:pt x="1876" y="66"/>
                </a:lnTo>
                <a:lnTo>
                  <a:pt x="1933" y="67"/>
                </a:lnTo>
                <a:lnTo>
                  <a:pt x="1990" y="70"/>
                </a:lnTo>
                <a:lnTo>
                  <a:pt x="2045" y="75"/>
                </a:lnTo>
                <a:lnTo>
                  <a:pt x="2099" y="82"/>
                </a:lnTo>
                <a:lnTo>
                  <a:pt x="2149" y="89"/>
                </a:lnTo>
                <a:lnTo>
                  <a:pt x="2198" y="97"/>
                </a:lnTo>
                <a:lnTo>
                  <a:pt x="2243" y="107"/>
                </a:lnTo>
                <a:lnTo>
                  <a:pt x="2287" y="117"/>
                </a:lnTo>
                <a:lnTo>
                  <a:pt x="2327" y="127"/>
                </a:lnTo>
                <a:lnTo>
                  <a:pt x="2363" y="137"/>
                </a:lnTo>
                <a:lnTo>
                  <a:pt x="2395" y="147"/>
                </a:lnTo>
                <a:lnTo>
                  <a:pt x="2424" y="155"/>
                </a:lnTo>
                <a:lnTo>
                  <a:pt x="2448" y="163"/>
                </a:lnTo>
                <a:lnTo>
                  <a:pt x="2468" y="170"/>
                </a:lnTo>
                <a:lnTo>
                  <a:pt x="2484" y="176"/>
                </a:lnTo>
                <a:lnTo>
                  <a:pt x="2494" y="179"/>
                </a:lnTo>
                <a:lnTo>
                  <a:pt x="2499" y="181"/>
                </a:lnTo>
                <a:lnTo>
                  <a:pt x="2513" y="190"/>
                </a:lnTo>
                <a:lnTo>
                  <a:pt x="2525" y="202"/>
                </a:lnTo>
                <a:lnTo>
                  <a:pt x="2532" y="218"/>
                </a:lnTo>
                <a:lnTo>
                  <a:pt x="2534" y="235"/>
                </a:lnTo>
                <a:lnTo>
                  <a:pt x="2534" y="1963"/>
                </a:lnTo>
                <a:lnTo>
                  <a:pt x="2533" y="1976"/>
                </a:lnTo>
                <a:lnTo>
                  <a:pt x="2528" y="1990"/>
                </a:lnTo>
                <a:lnTo>
                  <a:pt x="2520" y="2001"/>
                </a:lnTo>
                <a:lnTo>
                  <a:pt x="2509" y="2011"/>
                </a:lnTo>
                <a:lnTo>
                  <a:pt x="2492" y="2018"/>
                </a:lnTo>
                <a:lnTo>
                  <a:pt x="2475" y="2020"/>
                </a:lnTo>
                <a:lnTo>
                  <a:pt x="2456" y="2016"/>
                </a:lnTo>
                <a:lnTo>
                  <a:pt x="2453" y="2015"/>
                </a:lnTo>
                <a:lnTo>
                  <a:pt x="2444" y="2012"/>
                </a:lnTo>
                <a:lnTo>
                  <a:pt x="2431" y="2007"/>
                </a:lnTo>
                <a:lnTo>
                  <a:pt x="2413" y="2000"/>
                </a:lnTo>
                <a:lnTo>
                  <a:pt x="2390" y="1993"/>
                </a:lnTo>
                <a:lnTo>
                  <a:pt x="2364" y="1986"/>
                </a:lnTo>
                <a:lnTo>
                  <a:pt x="2333" y="1976"/>
                </a:lnTo>
                <a:lnTo>
                  <a:pt x="2299" y="1967"/>
                </a:lnTo>
                <a:lnTo>
                  <a:pt x="2261" y="1957"/>
                </a:lnTo>
                <a:lnTo>
                  <a:pt x="2221" y="1949"/>
                </a:lnTo>
                <a:lnTo>
                  <a:pt x="2177" y="1940"/>
                </a:lnTo>
                <a:lnTo>
                  <a:pt x="2132" y="1931"/>
                </a:lnTo>
                <a:lnTo>
                  <a:pt x="2084" y="1924"/>
                </a:lnTo>
                <a:lnTo>
                  <a:pt x="2034" y="1919"/>
                </a:lnTo>
                <a:lnTo>
                  <a:pt x="1982" y="1913"/>
                </a:lnTo>
                <a:lnTo>
                  <a:pt x="1930" y="1910"/>
                </a:lnTo>
                <a:lnTo>
                  <a:pt x="1876" y="1909"/>
                </a:lnTo>
                <a:lnTo>
                  <a:pt x="1800" y="1911"/>
                </a:lnTo>
                <a:lnTo>
                  <a:pt x="1728" y="1918"/>
                </a:lnTo>
                <a:lnTo>
                  <a:pt x="1659" y="1929"/>
                </a:lnTo>
                <a:lnTo>
                  <a:pt x="1592" y="1944"/>
                </a:lnTo>
                <a:lnTo>
                  <a:pt x="1528" y="1963"/>
                </a:lnTo>
                <a:lnTo>
                  <a:pt x="1467" y="1986"/>
                </a:lnTo>
                <a:lnTo>
                  <a:pt x="1410" y="2014"/>
                </a:lnTo>
                <a:lnTo>
                  <a:pt x="1352" y="2041"/>
                </a:lnTo>
                <a:lnTo>
                  <a:pt x="1290" y="2065"/>
                </a:lnTo>
                <a:lnTo>
                  <a:pt x="1224" y="2085"/>
                </a:lnTo>
                <a:lnTo>
                  <a:pt x="1154" y="2102"/>
                </a:lnTo>
                <a:lnTo>
                  <a:pt x="1080" y="2114"/>
                </a:lnTo>
                <a:lnTo>
                  <a:pt x="1000" y="2124"/>
                </a:lnTo>
                <a:lnTo>
                  <a:pt x="917" y="2129"/>
                </a:lnTo>
                <a:lnTo>
                  <a:pt x="830" y="2131"/>
                </a:lnTo>
                <a:lnTo>
                  <a:pt x="756" y="2130"/>
                </a:lnTo>
                <a:lnTo>
                  <a:pt x="683" y="2127"/>
                </a:lnTo>
                <a:lnTo>
                  <a:pt x="612" y="2121"/>
                </a:lnTo>
                <a:lnTo>
                  <a:pt x="542" y="2114"/>
                </a:lnTo>
                <a:lnTo>
                  <a:pt x="474" y="2106"/>
                </a:lnTo>
                <a:lnTo>
                  <a:pt x="410" y="2097"/>
                </a:lnTo>
                <a:lnTo>
                  <a:pt x="350" y="2086"/>
                </a:lnTo>
                <a:lnTo>
                  <a:pt x="293" y="2077"/>
                </a:lnTo>
                <a:lnTo>
                  <a:pt x="241" y="2066"/>
                </a:lnTo>
                <a:lnTo>
                  <a:pt x="194" y="2056"/>
                </a:lnTo>
                <a:lnTo>
                  <a:pt x="152" y="2046"/>
                </a:lnTo>
                <a:lnTo>
                  <a:pt x="116" y="2037"/>
                </a:lnTo>
                <a:lnTo>
                  <a:pt x="116" y="3398"/>
                </a:lnTo>
                <a:lnTo>
                  <a:pt x="113" y="3416"/>
                </a:lnTo>
                <a:lnTo>
                  <a:pt x="105" y="3432"/>
                </a:lnTo>
                <a:lnTo>
                  <a:pt x="92" y="3444"/>
                </a:lnTo>
                <a:lnTo>
                  <a:pt x="76" y="3453"/>
                </a:lnTo>
                <a:lnTo>
                  <a:pt x="59" y="3456"/>
                </a:lnTo>
                <a:lnTo>
                  <a:pt x="40" y="3453"/>
                </a:lnTo>
                <a:lnTo>
                  <a:pt x="24" y="3444"/>
                </a:lnTo>
                <a:lnTo>
                  <a:pt x="11" y="3432"/>
                </a:lnTo>
                <a:lnTo>
                  <a:pt x="3" y="3416"/>
                </a:lnTo>
                <a:lnTo>
                  <a:pt x="0" y="3398"/>
                </a:lnTo>
                <a:lnTo>
                  <a:pt x="0" y="235"/>
                </a:lnTo>
                <a:lnTo>
                  <a:pt x="1" y="234"/>
                </a:lnTo>
                <a:lnTo>
                  <a:pt x="1" y="232"/>
                </a:lnTo>
                <a:lnTo>
                  <a:pt x="1" y="231"/>
                </a:lnTo>
                <a:lnTo>
                  <a:pt x="0" y="230"/>
                </a:lnTo>
                <a:lnTo>
                  <a:pt x="0" y="58"/>
                </a:lnTo>
                <a:lnTo>
                  <a:pt x="3" y="40"/>
                </a:lnTo>
                <a:lnTo>
                  <a:pt x="11" y="24"/>
                </a:lnTo>
                <a:lnTo>
                  <a:pt x="24" y="12"/>
                </a:lnTo>
                <a:lnTo>
                  <a:pt x="40" y="3"/>
                </a:lnTo>
                <a:lnTo>
                  <a:pt x="59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6566631" y="2054087"/>
            <a:ext cx="78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Noto Sans Symbols"/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Increment</a:t>
            </a:r>
            <a:b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#3</a:t>
            </a:r>
            <a:endParaRPr sz="10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8183225" y="2288900"/>
            <a:ext cx="892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grpSp>
        <p:nvGrpSpPr>
          <p:cNvPr id="192" name="Shape 192"/>
          <p:cNvGrpSpPr/>
          <p:nvPr/>
        </p:nvGrpSpPr>
        <p:grpSpPr>
          <a:xfrm>
            <a:off x="5946656" y="2514245"/>
            <a:ext cx="251750" cy="207743"/>
            <a:chOff x="5181600" y="3079750"/>
            <a:chExt cx="317425" cy="261938"/>
          </a:xfrm>
        </p:grpSpPr>
        <p:sp>
          <p:nvSpPr>
            <p:cNvPr id="193" name="Shape 193"/>
            <p:cNvSpPr/>
            <p:nvPr/>
          </p:nvSpPr>
          <p:spPr>
            <a:xfrm>
              <a:off x="5181600" y="3079750"/>
              <a:ext cx="58738" cy="60326"/>
            </a:xfrm>
            <a:custGeom>
              <a:pathLst>
                <a:path extrusionOk="0" h="611" w="637">
                  <a:moveTo>
                    <a:pt x="318" y="0"/>
                  </a:moveTo>
                  <a:lnTo>
                    <a:pt x="361" y="4"/>
                  </a:lnTo>
                  <a:lnTo>
                    <a:pt x="401" y="12"/>
                  </a:lnTo>
                  <a:lnTo>
                    <a:pt x="440" y="26"/>
                  </a:lnTo>
                  <a:lnTo>
                    <a:pt x="477" y="44"/>
                  </a:lnTo>
                  <a:lnTo>
                    <a:pt x="510" y="66"/>
                  </a:lnTo>
                  <a:lnTo>
                    <a:pt x="542" y="92"/>
                  </a:lnTo>
                  <a:lnTo>
                    <a:pt x="569" y="122"/>
                  </a:lnTo>
                  <a:lnTo>
                    <a:pt x="592" y="154"/>
                  </a:lnTo>
                  <a:lnTo>
                    <a:pt x="611" y="189"/>
                  </a:lnTo>
                  <a:lnTo>
                    <a:pt x="624" y="227"/>
                  </a:lnTo>
                  <a:lnTo>
                    <a:pt x="634" y="265"/>
                  </a:lnTo>
                  <a:lnTo>
                    <a:pt x="637" y="307"/>
                  </a:lnTo>
                  <a:lnTo>
                    <a:pt x="634" y="347"/>
                  </a:lnTo>
                  <a:lnTo>
                    <a:pt x="624" y="386"/>
                  </a:lnTo>
                  <a:lnTo>
                    <a:pt x="611" y="423"/>
                  </a:lnTo>
                  <a:lnTo>
                    <a:pt x="592" y="458"/>
                  </a:lnTo>
                  <a:lnTo>
                    <a:pt x="569" y="490"/>
                  </a:lnTo>
                  <a:lnTo>
                    <a:pt x="542" y="520"/>
                  </a:lnTo>
                  <a:lnTo>
                    <a:pt x="510" y="546"/>
                  </a:lnTo>
                  <a:lnTo>
                    <a:pt x="477" y="568"/>
                  </a:lnTo>
                  <a:lnTo>
                    <a:pt x="440" y="586"/>
                  </a:lnTo>
                  <a:lnTo>
                    <a:pt x="401" y="600"/>
                  </a:lnTo>
                  <a:lnTo>
                    <a:pt x="361" y="608"/>
                  </a:lnTo>
                  <a:lnTo>
                    <a:pt x="318" y="611"/>
                  </a:lnTo>
                  <a:lnTo>
                    <a:pt x="276" y="608"/>
                  </a:lnTo>
                  <a:lnTo>
                    <a:pt x="235" y="600"/>
                  </a:lnTo>
                  <a:lnTo>
                    <a:pt x="197" y="586"/>
                  </a:lnTo>
                  <a:lnTo>
                    <a:pt x="160" y="568"/>
                  </a:lnTo>
                  <a:lnTo>
                    <a:pt x="127" y="546"/>
                  </a:lnTo>
                  <a:lnTo>
                    <a:pt x="95" y="520"/>
                  </a:lnTo>
                  <a:lnTo>
                    <a:pt x="68" y="490"/>
                  </a:lnTo>
                  <a:lnTo>
                    <a:pt x="45" y="458"/>
                  </a:lnTo>
                  <a:lnTo>
                    <a:pt x="26" y="423"/>
                  </a:lnTo>
                  <a:lnTo>
                    <a:pt x="12" y="386"/>
                  </a:lnTo>
                  <a:lnTo>
                    <a:pt x="3" y="347"/>
                  </a:lnTo>
                  <a:lnTo>
                    <a:pt x="0" y="307"/>
                  </a:lnTo>
                  <a:lnTo>
                    <a:pt x="3" y="265"/>
                  </a:lnTo>
                  <a:lnTo>
                    <a:pt x="12" y="227"/>
                  </a:lnTo>
                  <a:lnTo>
                    <a:pt x="26" y="189"/>
                  </a:lnTo>
                  <a:lnTo>
                    <a:pt x="45" y="154"/>
                  </a:lnTo>
                  <a:lnTo>
                    <a:pt x="68" y="122"/>
                  </a:lnTo>
                  <a:lnTo>
                    <a:pt x="95" y="92"/>
                  </a:lnTo>
                  <a:lnTo>
                    <a:pt x="127" y="66"/>
                  </a:lnTo>
                  <a:lnTo>
                    <a:pt x="160" y="44"/>
                  </a:lnTo>
                  <a:lnTo>
                    <a:pt x="197" y="26"/>
                  </a:lnTo>
                  <a:lnTo>
                    <a:pt x="235" y="12"/>
                  </a:lnTo>
                  <a:lnTo>
                    <a:pt x="276" y="4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5181600" y="3179763"/>
              <a:ext cx="58738" cy="60324"/>
            </a:xfrm>
            <a:custGeom>
              <a:pathLst>
                <a:path extrusionOk="0" h="610" w="637">
                  <a:moveTo>
                    <a:pt x="318" y="0"/>
                  </a:moveTo>
                  <a:lnTo>
                    <a:pt x="361" y="3"/>
                  </a:lnTo>
                  <a:lnTo>
                    <a:pt x="401" y="11"/>
                  </a:lnTo>
                  <a:lnTo>
                    <a:pt x="440" y="24"/>
                  </a:lnTo>
                  <a:lnTo>
                    <a:pt x="477" y="42"/>
                  </a:lnTo>
                  <a:lnTo>
                    <a:pt x="510" y="65"/>
                  </a:lnTo>
                  <a:lnTo>
                    <a:pt x="542" y="91"/>
                  </a:lnTo>
                  <a:lnTo>
                    <a:pt x="569" y="120"/>
                  </a:lnTo>
                  <a:lnTo>
                    <a:pt x="592" y="153"/>
                  </a:lnTo>
                  <a:lnTo>
                    <a:pt x="611" y="188"/>
                  </a:lnTo>
                  <a:lnTo>
                    <a:pt x="624" y="226"/>
                  </a:lnTo>
                  <a:lnTo>
                    <a:pt x="634" y="265"/>
                  </a:lnTo>
                  <a:lnTo>
                    <a:pt x="637" y="305"/>
                  </a:lnTo>
                  <a:lnTo>
                    <a:pt x="634" y="345"/>
                  </a:lnTo>
                  <a:lnTo>
                    <a:pt x="624" y="384"/>
                  </a:lnTo>
                  <a:lnTo>
                    <a:pt x="611" y="421"/>
                  </a:lnTo>
                  <a:lnTo>
                    <a:pt x="592" y="456"/>
                  </a:lnTo>
                  <a:lnTo>
                    <a:pt x="569" y="489"/>
                  </a:lnTo>
                  <a:lnTo>
                    <a:pt x="542" y="519"/>
                  </a:lnTo>
                  <a:lnTo>
                    <a:pt x="510" y="545"/>
                  </a:lnTo>
                  <a:lnTo>
                    <a:pt x="477" y="568"/>
                  </a:lnTo>
                  <a:lnTo>
                    <a:pt x="440" y="586"/>
                  </a:lnTo>
                  <a:lnTo>
                    <a:pt x="401" y="599"/>
                  </a:lnTo>
                  <a:lnTo>
                    <a:pt x="361" y="607"/>
                  </a:lnTo>
                  <a:lnTo>
                    <a:pt x="318" y="610"/>
                  </a:lnTo>
                  <a:lnTo>
                    <a:pt x="276" y="607"/>
                  </a:lnTo>
                  <a:lnTo>
                    <a:pt x="235" y="599"/>
                  </a:lnTo>
                  <a:lnTo>
                    <a:pt x="197" y="586"/>
                  </a:lnTo>
                  <a:lnTo>
                    <a:pt x="160" y="568"/>
                  </a:lnTo>
                  <a:lnTo>
                    <a:pt x="127" y="545"/>
                  </a:lnTo>
                  <a:lnTo>
                    <a:pt x="95" y="519"/>
                  </a:lnTo>
                  <a:lnTo>
                    <a:pt x="68" y="489"/>
                  </a:lnTo>
                  <a:lnTo>
                    <a:pt x="45" y="456"/>
                  </a:lnTo>
                  <a:lnTo>
                    <a:pt x="26" y="421"/>
                  </a:lnTo>
                  <a:lnTo>
                    <a:pt x="12" y="384"/>
                  </a:lnTo>
                  <a:lnTo>
                    <a:pt x="3" y="345"/>
                  </a:lnTo>
                  <a:lnTo>
                    <a:pt x="0" y="305"/>
                  </a:lnTo>
                  <a:lnTo>
                    <a:pt x="3" y="265"/>
                  </a:lnTo>
                  <a:lnTo>
                    <a:pt x="12" y="226"/>
                  </a:lnTo>
                  <a:lnTo>
                    <a:pt x="26" y="188"/>
                  </a:lnTo>
                  <a:lnTo>
                    <a:pt x="45" y="153"/>
                  </a:lnTo>
                  <a:lnTo>
                    <a:pt x="68" y="120"/>
                  </a:lnTo>
                  <a:lnTo>
                    <a:pt x="95" y="91"/>
                  </a:lnTo>
                  <a:lnTo>
                    <a:pt x="127" y="65"/>
                  </a:lnTo>
                  <a:lnTo>
                    <a:pt x="160" y="42"/>
                  </a:lnTo>
                  <a:lnTo>
                    <a:pt x="197" y="24"/>
                  </a:lnTo>
                  <a:lnTo>
                    <a:pt x="235" y="11"/>
                  </a:lnTo>
                  <a:lnTo>
                    <a:pt x="276" y="3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5181600" y="3281363"/>
              <a:ext cx="58738" cy="60326"/>
            </a:xfrm>
            <a:custGeom>
              <a:pathLst>
                <a:path extrusionOk="0" h="611" w="637">
                  <a:moveTo>
                    <a:pt x="318" y="0"/>
                  </a:moveTo>
                  <a:lnTo>
                    <a:pt x="361" y="3"/>
                  </a:lnTo>
                  <a:lnTo>
                    <a:pt x="401" y="11"/>
                  </a:lnTo>
                  <a:lnTo>
                    <a:pt x="440" y="25"/>
                  </a:lnTo>
                  <a:lnTo>
                    <a:pt x="477" y="43"/>
                  </a:lnTo>
                  <a:lnTo>
                    <a:pt x="510" y="65"/>
                  </a:lnTo>
                  <a:lnTo>
                    <a:pt x="542" y="91"/>
                  </a:lnTo>
                  <a:lnTo>
                    <a:pt x="569" y="122"/>
                  </a:lnTo>
                  <a:lnTo>
                    <a:pt x="592" y="154"/>
                  </a:lnTo>
                  <a:lnTo>
                    <a:pt x="611" y="189"/>
                  </a:lnTo>
                  <a:lnTo>
                    <a:pt x="624" y="226"/>
                  </a:lnTo>
                  <a:lnTo>
                    <a:pt x="634" y="265"/>
                  </a:lnTo>
                  <a:lnTo>
                    <a:pt x="637" y="305"/>
                  </a:lnTo>
                  <a:lnTo>
                    <a:pt x="634" y="346"/>
                  </a:lnTo>
                  <a:lnTo>
                    <a:pt x="624" y="384"/>
                  </a:lnTo>
                  <a:lnTo>
                    <a:pt x="611" y="423"/>
                  </a:lnTo>
                  <a:lnTo>
                    <a:pt x="592" y="458"/>
                  </a:lnTo>
                  <a:lnTo>
                    <a:pt x="569" y="490"/>
                  </a:lnTo>
                  <a:lnTo>
                    <a:pt x="542" y="520"/>
                  </a:lnTo>
                  <a:lnTo>
                    <a:pt x="510" y="546"/>
                  </a:lnTo>
                  <a:lnTo>
                    <a:pt x="477" y="568"/>
                  </a:lnTo>
                  <a:lnTo>
                    <a:pt x="440" y="586"/>
                  </a:lnTo>
                  <a:lnTo>
                    <a:pt x="401" y="599"/>
                  </a:lnTo>
                  <a:lnTo>
                    <a:pt x="361" y="608"/>
                  </a:lnTo>
                  <a:lnTo>
                    <a:pt x="318" y="611"/>
                  </a:lnTo>
                  <a:lnTo>
                    <a:pt x="276" y="608"/>
                  </a:lnTo>
                  <a:lnTo>
                    <a:pt x="235" y="599"/>
                  </a:lnTo>
                  <a:lnTo>
                    <a:pt x="197" y="586"/>
                  </a:lnTo>
                  <a:lnTo>
                    <a:pt x="160" y="568"/>
                  </a:lnTo>
                  <a:lnTo>
                    <a:pt x="127" y="546"/>
                  </a:lnTo>
                  <a:lnTo>
                    <a:pt x="95" y="520"/>
                  </a:lnTo>
                  <a:lnTo>
                    <a:pt x="68" y="490"/>
                  </a:lnTo>
                  <a:lnTo>
                    <a:pt x="45" y="458"/>
                  </a:lnTo>
                  <a:lnTo>
                    <a:pt x="26" y="423"/>
                  </a:lnTo>
                  <a:lnTo>
                    <a:pt x="12" y="384"/>
                  </a:lnTo>
                  <a:lnTo>
                    <a:pt x="3" y="346"/>
                  </a:lnTo>
                  <a:lnTo>
                    <a:pt x="0" y="305"/>
                  </a:lnTo>
                  <a:lnTo>
                    <a:pt x="3" y="265"/>
                  </a:lnTo>
                  <a:lnTo>
                    <a:pt x="12" y="226"/>
                  </a:lnTo>
                  <a:lnTo>
                    <a:pt x="26" y="189"/>
                  </a:lnTo>
                  <a:lnTo>
                    <a:pt x="45" y="154"/>
                  </a:lnTo>
                  <a:lnTo>
                    <a:pt x="68" y="122"/>
                  </a:lnTo>
                  <a:lnTo>
                    <a:pt x="95" y="91"/>
                  </a:lnTo>
                  <a:lnTo>
                    <a:pt x="127" y="65"/>
                  </a:lnTo>
                  <a:lnTo>
                    <a:pt x="160" y="43"/>
                  </a:lnTo>
                  <a:lnTo>
                    <a:pt x="197" y="25"/>
                  </a:lnTo>
                  <a:lnTo>
                    <a:pt x="235" y="11"/>
                  </a:lnTo>
                  <a:lnTo>
                    <a:pt x="276" y="3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5280025" y="3079750"/>
              <a:ext cx="219000" cy="6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5280025" y="3179763"/>
              <a:ext cx="219000" cy="6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5280025" y="3281363"/>
              <a:ext cx="219000" cy="6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9" name="Shape 199"/>
          <p:cNvSpPr/>
          <p:nvPr/>
        </p:nvSpPr>
        <p:spPr>
          <a:xfrm rot="10800000">
            <a:off x="5761275" y="3489450"/>
            <a:ext cx="150900" cy="464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356299" y="1746275"/>
            <a:ext cx="892500" cy="307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Linear Model</a:t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3151099" y="1741675"/>
            <a:ext cx="861000" cy="312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Initial Model</a:t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724524" y="1746275"/>
            <a:ext cx="861000" cy="307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1155CC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</a:t>
            </a: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Models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5280100" y="3971900"/>
            <a:ext cx="207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1415 × 119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lang="en" sz="1100"/>
              <a:t>Dense, low </a:t>
            </a:r>
            <a:r>
              <a:rPr lang="en" sz="1100"/>
              <a:t>dimensional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Low tolerance on outliers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Min loss in </a:t>
            </a:r>
            <a:r>
              <a:rPr lang="en" sz="1100"/>
              <a:t>information</a:t>
            </a:r>
            <a:endParaRPr sz="1100"/>
          </a:p>
        </p:txBody>
      </p:sp>
      <p:sp>
        <p:nvSpPr>
          <p:cNvPr id="204" name="Shape 204"/>
          <p:cNvSpPr/>
          <p:nvPr/>
        </p:nvSpPr>
        <p:spPr>
          <a:xfrm rot="10800000">
            <a:off x="3550700" y="3507200"/>
            <a:ext cx="150900" cy="464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/>
        </p:nvSpPr>
        <p:spPr>
          <a:xfrm rot="10800000">
            <a:off x="1340125" y="3507200"/>
            <a:ext cx="150900" cy="464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3047225" y="3971900"/>
            <a:ext cx="1813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1458 × 84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Major loss in information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lang="en" sz="1100"/>
              <a:t>Dense, low dimensional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lang="en" sz="1100"/>
              <a:t>Removed 2 outliers</a:t>
            </a:r>
            <a:endParaRPr sz="1100"/>
          </a:p>
        </p:txBody>
      </p:sp>
      <p:sp>
        <p:nvSpPr>
          <p:cNvPr id="207" name="Shape 207"/>
          <p:cNvSpPr txBox="1"/>
          <p:nvPr/>
        </p:nvSpPr>
        <p:spPr>
          <a:xfrm>
            <a:off x="697800" y="3971900"/>
            <a:ext cx="201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1458 × 268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Full information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Removed 2 outliers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Sparse, high </a:t>
            </a:r>
            <a:r>
              <a:rPr lang="en" sz="1100"/>
              <a:t>dimensional</a:t>
            </a:r>
            <a:endParaRPr sz="1100"/>
          </a:p>
        </p:txBody>
      </p:sp>
      <p:sp>
        <p:nvSpPr>
          <p:cNvPr id="208" name="Shape 208"/>
          <p:cNvSpPr/>
          <p:nvPr/>
        </p:nvSpPr>
        <p:spPr>
          <a:xfrm>
            <a:off x="5151275" y="3845975"/>
            <a:ext cx="2261100" cy="1134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3761275" y="872675"/>
            <a:ext cx="156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Approach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SlideSalad Theme 28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1A59E"/>
      </a:accent1>
      <a:accent2>
        <a:srgbClr val="1991AC"/>
      </a:accent2>
      <a:accent3>
        <a:srgbClr val="4376AB"/>
      </a:accent3>
      <a:accent4>
        <a:srgbClr val="5F5CA3"/>
      </a:accent4>
      <a:accent5>
        <a:srgbClr val="785CA3"/>
      </a:accent5>
      <a:accent6>
        <a:srgbClr val="725CA2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